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tags/tag14.xml" ContentType="application/vnd.openxmlformats-officedocument.presentationml.tags+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37"/>
  </p:notesMasterIdLst>
  <p:sldIdLst>
    <p:sldId id="256" r:id="rId2"/>
    <p:sldId id="292" r:id="rId3"/>
    <p:sldId id="259" r:id="rId4"/>
    <p:sldId id="260" r:id="rId5"/>
    <p:sldId id="261" r:id="rId6"/>
    <p:sldId id="264" r:id="rId7"/>
    <p:sldId id="266" r:id="rId8"/>
    <p:sldId id="268" r:id="rId9"/>
    <p:sldId id="269" r:id="rId10"/>
    <p:sldId id="270" r:id="rId11"/>
    <p:sldId id="271" r:id="rId12"/>
    <p:sldId id="272" r:id="rId13"/>
    <p:sldId id="291" r:id="rId14"/>
    <p:sldId id="273" r:id="rId15"/>
    <p:sldId id="274" r:id="rId16"/>
    <p:sldId id="275" r:id="rId17"/>
    <p:sldId id="294" r:id="rId18"/>
    <p:sldId id="276" r:id="rId19"/>
    <p:sldId id="277" r:id="rId20"/>
    <p:sldId id="278" r:id="rId21"/>
    <p:sldId id="279" r:id="rId22"/>
    <p:sldId id="280" r:id="rId23"/>
    <p:sldId id="282" r:id="rId24"/>
    <p:sldId id="285" r:id="rId25"/>
    <p:sldId id="283" r:id="rId26"/>
    <p:sldId id="284" r:id="rId27"/>
    <p:sldId id="286" r:id="rId28"/>
    <p:sldId id="281" r:id="rId29"/>
    <p:sldId id="287" r:id="rId30"/>
    <p:sldId id="288" r:id="rId31"/>
    <p:sldId id="297" r:id="rId32"/>
    <p:sldId id="296" r:id="rId33"/>
    <p:sldId id="299" r:id="rId34"/>
    <p:sldId id="298" r:id="rId35"/>
    <p:sldId id="295" r:id="rId36"/>
  </p:sldIdLst>
  <p:sldSz cx="9144000" cy="6858000" type="screen4x3"/>
  <p:notesSz cx="6858000" cy="97234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CE0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51" autoAdjust="0"/>
    <p:restoredTop sz="78235" autoAdjust="0"/>
  </p:normalViewPr>
  <p:slideViewPr>
    <p:cSldViewPr>
      <p:cViewPr varScale="1">
        <p:scale>
          <a:sx n="88" d="100"/>
          <a:sy n="88" d="100"/>
        </p:scale>
        <p:origin x="-8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8617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86172"/>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5914E00-3643-4205-86F5-1A6DE44D9179}" type="datetimeFigureOut">
              <a:rPr lang="fr-FR"/>
              <a:pPr>
                <a:defRPr/>
              </a:pPr>
              <a:t>23/06/2011</a:t>
            </a:fld>
            <a:endParaRPr lang="fr-FR"/>
          </a:p>
        </p:txBody>
      </p:sp>
      <p:sp>
        <p:nvSpPr>
          <p:cNvPr id="4" name="Espace réservé de l'image des diapositives 3"/>
          <p:cNvSpPr>
            <a:spLocks noGrp="1" noRot="1" noChangeAspect="1"/>
          </p:cNvSpPr>
          <p:nvPr>
            <p:ph type="sldImg" idx="2"/>
          </p:nvPr>
        </p:nvSpPr>
        <p:spPr>
          <a:xfrm>
            <a:off x="998538" y="728663"/>
            <a:ext cx="4860925" cy="36464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618633"/>
            <a:ext cx="5486400" cy="4375547"/>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235578"/>
            <a:ext cx="2971800" cy="48617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9235578"/>
            <a:ext cx="2971800" cy="48617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5F407A4-2356-4544-8B0E-9E18623FBE1B}"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536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r>
              <a:rPr lang="fr-FR" sz="2400" dirty="0" smtClean="0"/>
              <a:t>Bonsoir à tous</a:t>
            </a:r>
          </a:p>
          <a:p>
            <a:r>
              <a:rPr lang="fr-FR" sz="2400" dirty="0" smtClean="0"/>
              <a:t>Nous allons voir ce soir les résultats de cette enquête à laquelle vous avez bien voulu participer</a:t>
            </a:r>
          </a:p>
          <a:p>
            <a:r>
              <a:rPr lang="fr-FR" sz="2400" smtClean="0"/>
              <a:t>Et </a:t>
            </a:r>
            <a:r>
              <a:rPr lang="fr-FR" sz="2400" dirty="0" smtClean="0"/>
              <a:t>en voici le sommaire</a:t>
            </a:r>
          </a:p>
          <a:p>
            <a:pPr eaLnBrk="1" hangingPunct="1">
              <a:spcBef>
                <a:spcPct val="0"/>
              </a:spcBef>
            </a:pPr>
            <a:endParaRPr lang="fr-FR" dirty="0" smtClean="0"/>
          </a:p>
        </p:txBody>
      </p:sp>
      <p:sp>
        <p:nvSpPr>
          <p:cNvPr id="15363"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A4AA50-8C6B-44B1-81EE-2A317F1657CE}" type="slidenum">
              <a:rPr lang="fr-FR"/>
              <a:pPr fontAlgn="base">
                <a:spcBef>
                  <a:spcPct val="0"/>
                </a:spcBef>
                <a:spcAft>
                  <a:spcPct val="0"/>
                </a:spcAft>
                <a:defRPr/>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277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Étant donné le faible nombre d’accidents aucune tendance ne peut </a:t>
            </a:r>
            <a:r>
              <a:rPr lang="fr-FR" sz="2800" dirty="0" err="1" smtClean="0"/>
              <a:t>ètre</a:t>
            </a:r>
            <a:r>
              <a:rPr lang="fr-FR" sz="2800" dirty="0" smtClean="0"/>
              <a:t> retenue</a:t>
            </a:r>
          </a:p>
        </p:txBody>
      </p:sp>
      <p:sp>
        <p:nvSpPr>
          <p:cNvPr id="3174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226635-9115-47BD-BE6B-F81877CA8046}" type="slidenum">
              <a:rPr lang="fr-FR"/>
              <a:pPr fontAlgn="base">
                <a:spcBef>
                  <a:spcPct val="0"/>
                </a:spcBef>
                <a:spcAft>
                  <a:spcPct val="0"/>
                </a:spcAft>
                <a:defRPr/>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4818" name="Espace réservé des commentaires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r>
              <a:rPr lang="fr-FR" sz="2800" dirty="0" smtClean="0"/>
              <a:t>Certains accidents sont anciens, la prise en charge et les examens n’étaient pas fait de la même façon que de nos jours</a:t>
            </a:r>
          </a:p>
          <a:p>
            <a:pPr eaLnBrk="1" hangingPunct="1">
              <a:spcBef>
                <a:spcPct val="0"/>
              </a:spcBef>
            </a:pPr>
            <a:endParaRPr lang="fr-FR" sz="2800" dirty="0" smtClean="0"/>
          </a:p>
          <a:p>
            <a:pPr eaLnBrk="1" hangingPunct="1">
              <a:spcBef>
                <a:spcPct val="0"/>
              </a:spcBef>
            </a:pPr>
            <a:r>
              <a:rPr lang="fr-FR" sz="2800" dirty="0" smtClean="0"/>
              <a:t>mais le dépistage du </a:t>
            </a:r>
            <a:r>
              <a:rPr lang="fr-FR" sz="2800" dirty="0" err="1" smtClean="0"/>
              <a:t>fop</a:t>
            </a:r>
            <a:r>
              <a:rPr lang="fr-FR" sz="2800" dirty="0" smtClean="0"/>
              <a:t> n’est pas systématique: il indiqué en cas d’accident cérébral, vestibulaire, médullaire ou de topographie incertaine.</a:t>
            </a:r>
          </a:p>
          <a:p>
            <a:pPr eaLnBrk="1" hangingPunct="1">
              <a:spcBef>
                <a:spcPct val="0"/>
              </a:spcBef>
            </a:pPr>
            <a:endParaRPr lang="fr-FR" dirty="0" smtClean="0"/>
          </a:p>
        </p:txBody>
      </p:sp>
      <p:sp>
        <p:nvSpPr>
          <p:cNvPr id="33795"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1C0605-000F-416B-ADBF-BFA45A5A0021}" type="slidenum">
              <a:rPr lang="fr-FR"/>
              <a:pPr fontAlgn="base">
                <a:spcBef>
                  <a:spcPct val="0"/>
                </a:spcBef>
                <a:spcAft>
                  <a:spcPct val="0"/>
                </a:spcAft>
                <a:defRPr/>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2800" dirty="0" smtClean="0"/>
              <a:t>Avez-vous des questions sur ce schéma</a:t>
            </a:r>
            <a:r>
              <a:rPr lang="fr-FR" sz="2800" baseline="0" dirty="0" smtClean="0"/>
              <a:t> ?</a:t>
            </a:r>
            <a:endParaRPr lang="fr-FR" sz="2800" dirty="0"/>
          </a:p>
        </p:txBody>
      </p:sp>
      <p:sp>
        <p:nvSpPr>
          <p:cNvPr id="4" name="Espace réservé du numéro de diapositive 3"/>
          <p:cNvSpPr>
            <a:spLocks noGrp="1"/>
          </p:cNvSpPr>
          <p:nvPr>
            <p:ph type="sldNum" sz="quarter" idx="10"/>
          </p:nvPr>
        </p:nvSpPr>
        <p:spPr/>
        <p:txBody>
          <a:bodyPr/>
          <a:lstStyle/>
          <a:p>
            <a:pPr>
              <a:defRPr/>
            </a:pPr>
            <a:fld id="{E5F407A4-2356-4544-8B0E-9E18623FBE1B}" type="slidenum">
              <a:rPr lang="fr-FR" smtClean="0"/>
              <a:pPr>
                <a:defRPr/>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789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400" dirty="0" smtClean="0"/>
              <a:t>Ce sont les plus fréquents (70% des ADD)</a:t>
            </a:r>
          </a:p>
          <a:p>
            <a:pPr eaLnBrk="1" hangingPunct="1">
              <a:spcBef>
                <a:spcPct val="0"/>
              </a:spcBef>
            </a:pPr>
            <a:r>
              <a:rPr lang="fr-FR" sz="2400" dirty="0" smtClean="0"/>
              <a:t>Les </a:t>
            </a:r>
            <a:r>
              <a:rPr lang="fr-FR" sz="2400" dirty="0" err="1" smtClean="0"/>
              <a:t>symptomes</a:t>
            </a:r>
            <a:r>
              <a:rPr lang="fr-FR" sz="2400" dirty="0" smtClean="0"/>
              <a:t> débutent le plus souvent dans l’heure suivant </a:t>
            </a:r>
            <a:r>
              <a:rPr lang="fr-FR" sz="2400" dirty="0" smtClean="0"/>
              <a:t>la fin de la plongée.</a:t>
            </a:r>
            <a:endParaRPr lang="fr-FR" sz="2400" dirty="0" smtClean="0"/>
          </a:p>
          <a:p>
            <a:pPr eaLnBrk="1" hangingPunct="1">
              <a:spcBef>
                <a:spcPct val="0"/>
              </a:spcBef>
            </a:pPr>
            <a:r>
              <a:rPr lang="fr-FR" sz="2400" dirty="0" smtClean="0"/>
              <a:t>Il s’agit généralement de fourmillements de sensation d’ankylose, de faiblesse musculaire au niveau des membres inférieurs</a:t>
            </a:r>
          </a:p>
          <a:p>
            <a:pPr eaLnBrk="1" hangingPunct="1">
              <a:spcBef>
                <a:spcPct val="0"/>
              </a:spcBef>
            </a:pPr>
            <a:r>
              <a:rPr lang="fr-FR" sz="2400" dirty="0" smtClean="0"/>
              <a:t>Le tableau débute parfois par une douleur entre les omoplates ou au niveau lombaire à type de coup de poignard</a:t>
            </a:r>
          </a:p>
        </p:txBody>
      </p:sp>
      <p:sp>
        <p:nvSpPr>
          <p:cNvPr id="40963"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04C3DB-987A-43AD-BB31-A013C0B5D11A}" type="slidenum">
              <a:rPr lang="fr-FR"/>
              <a:pPr fontAlgn="base">
                <a:spcBef>
                  <a:spcPct val="0"/>
                </a:spcBef>
                <a:spcAft>
                  <a:spcPct val="0"/>
                </a:spcAft>
                <a:defRPr/>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993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Il est rare et se traduit par une gène respiratoire un essoufflement avec </a:t>
            </a:r>
            <a:r>
              <a:rPr lang="fr-FR" sz="2800" dirty="0" err="1" smtClean="0"/>
              <a:t>opression</a:t>
            </a:r>
            <a:r>
              <a:rPr lang="fr-FR" sz="2800" dirty="0" smtClean="0"/>
              <a:t> des douleurs dans la poitrine une toux avec parfois des crachats saumonés.</a:t>
            </a:r>
          </a:p>
        </p:txBody>
      </p:sp>
      <p:sp>
        <p:nvSpPr>
          <p:cNvPr id="3686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9D1242-113C-45F0-925E-6CB89DB479F2}" type="slidenum">
              <a:rPr lang="fr-FR"/>
              <a:pPr fontAlgn="base">
                <a:spcBef>
                  <a:spcPct val="0"/>
                </a:spcBef>
                <a:spcAft>
                  <a:spcPct val="0"/>
                </a:spcAft>
                <a:defRPr/>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1986"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pPr eaLnBrk="1" hangingPunct="1">
              <a:spcBef>
                <a:spcPct val="0"/>
              </a:spcBef>
            </a:pPr>
            <a:r>
              <a:rPr lang="fr-FR" sz="2800" dirty="0" smtClean="0"/>
              <a:t>Se sont des embolies gazeuses cérébrales. Le tableau clinique dépend du territoire artériel concerné et peut débuter par une crise épileptique</a:t>
            </a:r>
          </a:p>
          <a:p>
            <a:pPr eaLnBrk="1" hangingPunct="1">
              <a:spcBef>
                <a:spcPct val="0"/>
              </a:spcBef>
            </a:pPr>
            <a:r>
              <a:rPr lang="fr-FR" sz="2800" dirty="0" smtClean="0"/>
              <a:t>Se traduit le plus souvent par une atteinte de la sensibilité et/ou de la motricité d’1 membre ou d’une moitié du corps ou des troubles de la vue une paralysie faciale des troubles de l’élocution de l’équilibre et/ou de la déglutition</a:t>
            </a:r>
          </a:p>
        </p:txBody>
      </p:sp>
      <p:sp>
        <p:nvSpPr>
          <p:cNvPr id="38915"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835851-30EE-43D7-9642-2E3302CE24A0}" type="slidenum">
              <a:rPr lang="fr-FR"/>
              <a:pPr fontAlgn="base">
                <a:spcBef>
                  <a:spcPct val="0"/>
                </a:spcBef>
                <a:spcAft>
                  <a:spcPct val="0"/>
                </a:spcAft>
                <a:defRPr/>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4034"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pPr eaLnBrk="1" hangingPunct="1">
              <a:spcBef>
                <a:spcPct val="0"/>
              </a:spcBef>
            </a:pPr>
            <a:r>
              <a:rPr lang="fr-FR" sz="2800" dirty="0" smtClean="0"/>
              <a:t>Le tableau clinique est précoce, les 1ers </a:t>
            </a:r>
            <a:r>
              <a:rPr lang="fr-FR" sz="2800" dirty="0" err="1" smtClean="0"/>
              <a:t>symptomes</a:t>
            </a:r>
            <a:r>
              <a:rPr lang="fr-FR" sz="2800" dirty="0" smtClean="0"/>
              <a:t> peuvent survenir dès les paliers</a:t>
            </a:r>
          </a:p>
          <a:p>
            <a:pPr eaLnBrk="1" hangingPunct="1">
              <a:spcBef>
                <a:spcPct val="0"/>
              </a:spcBef>
            </a:pPr>
            <a:endParaRPr lang="fr-FR" sz="2800" dirty="0" smtClean="0"/>
          </a:p>
          <a:p>
            <a:pPr eaLnBrk="1" hangingPunct="1">
              <a:spcBef>
                <a:spcPct val="0"/>
              </a:spcBef>
            </a:pPr>
            <a:r>
              <a:rPr lang="fr-FR" sz="2800" dirty="0" smtClean="0"/>
              <a:t>Se sont des vertiges importants avec 1 marche déviée vers le coté lésé avec parfois 1 grand vertige nécessitant de rester allongé associé à des vomissements et 1 impression de mort imminente.</a:t>
            </a:r>
          </a:p>
          <a:p>
            <a:pPr eaLnBrk="1" hangingPunct="1">
              <a:spcBef>
                <a:spcPct val="0"/>
              </a:spcBef>
            </a:pPr>
            <a:r>
              <a:rPr lang="fr-FR" sz="2800" dirty="0" smtClean="0"/>
              <a:t>Il est de bon pronostic</a:t>
            </a:r>
          </a:p>
        </p:txBody>
      </p:sp>
      <p:sp>
        <p:nvSpPr>
          <p:cNvPr id="43011"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51D0FE-E92B-4E38-A70F-A8603FA599D0}" type="slidenum">
              <a:rPr lang="fr-FR"/>
              <a:pPr fontAlgn="base">
                <a:spcBef>
                  <a:spcPct val="0"/>
                </a:spcBef>
                <a:spcAft>
                  <a:spcPct val="0"/>
                </a:spcAft>
                <a:defRPr/>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6082"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r>
              <a:rPr lang="fr-FR" sz="2400" dirty="0" smtClean="0"/>
              <a:t>Il s’agit d’une fatigue intense au décours immédiat de la plongée, sans commune mesure avec les efforts fournis; elle est parfois accompagnée d’angoisse, de maux de tête et peut durer plusieurs heures;</a:t>
            </a:r>
          </a:p>
          <a:p>
            <a:pPr eaLnBrk="1" hangingPunct="1"/>
            <a:r>
              <a:rPr lang="fr-FR" sz="2400" dirty="0" smtClean="0"/>
              <a:t>Si ces symptômes restent en l’état il n’y a pas d’hospitalisation et c’est ce qui explique que la fréquence de cette pathologie n’est pas précisée.</a:t>
            </a:r>
          </a:p>
          <a:p>
            <a:pPr eaLnBrk="1" hangingPunct="1"/>
            <a:r>
              <a:rPr lang="fr-FR" sz="2400" dirty="0" smtClean="0"/>
              <a:t>La survenue de ce syndrome traduit pourtant certainement des </a:t>
            </a:r>
            <a:r>
              <a:rPr lang="fr-FR" sz="2400" dirty="0" err="1" smtClean="0"/>
              <a:t>desordres</a:t>
            </a:r>
            <a:r>
              <a:rPr lang="fr-FR" sz="2400" dirty="0" smtClean="0"/>
              <a:t> biologiques de la </a:t>
            </a:r>
            <a:r>
              <a:rPr lang="fr-FR" sz="2400" dirty="0" err="1" smtClean="0"/>
              <a:t>maldie</a:t>
            </a:r>
            <a:r>
              <a:rPr lang="fr-FR" sz="2400" dirty="0" smtClean="0"/>
              <a:t> de décompression et doit faire craindre la survenue d’un accident neurologique à distance de la plongée.</a:t>
            </a:r>
          </a:p>
        </p:txBody>
      </p:sp>
      <p:sp>
        <p:nvSpPr>
          <p:cNvPr id="4" name="Espace réservé du numéro de diapositive 3"/>
          <p:cNvSpPr>
            <a:spLocks noGrp="1"/>
          </p:cNvSpPr>
          <p:nvPr>
            <p:ph type="sldNum" sz="quarter" idx="5"/>
          </p:nvPr>
        </p:nvSpPr>
        <p:spPr/>
        <p:txBody>
          <a:bodyPr/>
          <a:lstStyle/>
          <a:p>
            <a:pPr>
              <a:defRPr/>
            </a:pPr>
            <a:fld id="{C79D71AE-D0B6-4A6A-9D98-71B692A6FA26}" type="slidenum">
              <a:rPr lang="fr-FR" smtClean="0"/>
              <a:pPr>
                <a:defRPr/>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4813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Se sont des bulles d’air sous la peau donnant une sensation de grattage par compression des terminaisons nerveuses: ce sont les puces</a:t>
            </a:r>
          </a:p>
          <a:p>
            <a:pPr eaLnBrk="1" hangingPunct="1">
              <a:spcBef>
                <a:spcPct val="0"/>
              </a:spcBef>
            </a:pPr>
            <a:r>
              <a:rPr lang="fr-FR" sz="2800" dirty="0" smtClean="0"/>
              <a:t>Il peut s’agir de rougeurs tuméfiées, en relief: les moutons</a:t>
            </a:r>
          </a:p>
        </p:txBody>
      </p:sp>
      <p:sp>
        <p:nvSpPr>
          <p:cNvPr id="45059"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A80976-6931-4AF6-95D6-0FC558250D50}" type="slidenum">
              <a:rPr lang="fr-FR"/>
              <a:pPr fontAlgn="base">
                <a:spcBef>
                  <a:spcPct val="0"/>
                </a:spcBef>
                <a:spcAft>
                  <a:spcPct val="0"/>
                </a:spcAft>
                <a:defRPr/>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017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Surviennent le plus souvent plusieurs heures après 1 plongée</a:t>
            </a:r>
          </a:p>
          <a:p>
            <a:pPr eaLnBrk="1" hangingPunct="1">
              <a:spcBef>
                <a:spcPct val="0"/>
              </a:spcBef>
            </a:pPr>
            <a:r>
              <a:rPr lang="fr-FR" sz="2800" dirty="0" smtClean="0"/>
              <a:t>Se traduit par une gène articulaire, une douleur localisée avec une impotence fonctionnelle</a:t>
            </a:r>
          </a:p>
        </p:txBody>
      </p:sp>
      <p:sp>
        <p:nvSpPr>
          <p:cNvPr id="4710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8F160C-CBC1-4FC1-B73B-5DA475698940}" type="slidenum">
              <a:rPr lang="fr-FR"/>
              <a:pPr fontAlgn="base">
                <a:spcBef>
                  <a:spcPct val="0"/>
                </a:spcBef>
                <a:spcAft>
                  <a:spcPct val="0"/>
                </a:spcAft>
                <a:defRPr/>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5F407A4-2356-4544-8B0E-9E18623FBE1B}" type="slidenum">
              <a:rPr lang="fr-FR" smtClean="0"/>
              <a:pPr>
                <a:defRPr/>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222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En mer cross : VHF canal 16</a:t>
            </a:r>
          </a:p>
          <a:p>
            <a:pPr eaLnBrk="1" hangingPunct="1">
              <a:spcBef>
                <a:spcPct val="0"/>
              </a:spcBef>
            </a:pPr>
            <a:r>
              <a:rPr lang="fr-FR" sz="2800" dirty="0" smtClean="0"/>
              <a:t>À terre </a:t>
            </a:r>
            <a:r>
              <a:rPr lang="fr-FR" sz="2800" dirty="0" err="1" smtClean="0"/>
              <a:t>samu</a:t>
            </a:r>
            <a:r>
              <a:rPr lang="fr-FR" sz="2800" dirty="0" smtClean="0"/>
              <a:t> : 15</a:t>
            </a:r>
          </a:p>
          <a:p>
            <a:pPr eaLnBrk="1" hangingPunct="1">
              <a:spcBef>
                <a:spcPct val="0"/>
              </a:spcBef>
            </a:pPr>
            <a:r>
              <a:rPr lang="fr-FR" sz="2800" dirty="0" smtClean="0"/>
              <a:t>Hydratation avec de l’eau sauf si troubles de la conscience ou de la déglutition</a:t>
            </a:r>
          </a:p>
          <a:p>
            <a:pPr eaLnBrk="1" hangingPunct="1">
              <a:spcBef>
                <a:spcPct val="0"/>
              </a:spcBef>
            </a:pPr>
            <a:r>
              <a:rPr lang="fr-FR" sz="2800" dirty="0" err="1" smtClean="0"/>
              <a:t>Asprine</a:t>
            </a:r>
            <a:r>
              <a:rPr lang="fr-FR" sz="2800" dirty="0" smtClean="0"/>
              <a:t> : en cas d’absence d’hémorragie; une petite dose suffit</a:t>
            </a:r>
          </a:p>
        </p:txBody>
      </p:sp>
      <p:sp>
        <p:nvSpPr>
          <p:cNvPr id="49155"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1439CE-1592-4C03-A7D3-C69CF0FA1D61}" type="slidenum">
              <a:rPr lang="fr-FR"/>
              <a:pPr fontAlgn="base">
                <a:spcBef>
                  <a:spcPct val="0"/>
                </a:spcBef>
                <a:spcAft>
                  <a:spcPct val="0"/>
                </a:spcAft>
                <a:defRPr/>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427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Une fois le processus de lutte contre l’</a:t>
            </a:r>
            <a:r>
              <a:rPr lang="fr-FR" sz="2800" dirty="0" err="1" smtClean="0"/>
              <a:t>add</a:t>
            </a:r>
            <a:r>
              <a:rPr lang="fr-FR" sz="2800" dirty="0" smtClean="0"/>
              <a:t> engagé, celui-ci ne devra pas </a:t>
            </a:r>
            <a:r>
              <a:rPr lang="fr-FR" sz="2800" dirty="0" err="1" smtClean="0"/>
              <a:t>ètre</a:t>
            </a:r>
            <a:r>
              <a:rPr lang="fr-FR" sz="2800" dirty="0" smtClean="0"/>
              <a:t> interrompu même en cas d’amélioration de l’état.</a:t>
            </a:r>
          </a:p>
          <a:p>
            <a:pPr eaLnBrk="1" hangingPunct="1">
              <a:spcBef>
                <a:spcPct val="0"/>
              </a:spcBef>
            </a:pPr>
            <a:r>
              <a:rPr lang="fr-FR" sz="2800" dirty="0" smtClean="0"/>
              <a:t>L’</a:t>
            </a:r>
            <a:r>
              <a:rPr lang="fr-FR" sz="2800" dirty="0" err="1" smtClean="0"/>
              <a:t>add</a:t>
            </a:r>
            <a:r>
              <a:rPr lang="fr-FR" sz="2800" dirty="0" smtClean="0"/>
              <a:t> n’a pas un développement linéaire , une rémission peut précéder une rechute.</a:t>
            </a:r>
          </a:p>
        </p:txBody>
      </p:sp>
      <p:sp>
        <p:nvSpPr>
          <p:cNvPr id="51203"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08EC84-E620-4D95-A7E6-4AB9EE3CA33B}" type="slidenum">
              <a:rPr lang="fr-FR"/>
              <a:pPr fontAlgn="base">
                <a:spcBef>
                  <a:spcPct val="0"/>
                </a:spcBef>
                <a:spcAft>
                  <a:spcPct val="0"/>
                </a:spcAft>
                <a:defRPr/>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632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53251"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B24402-2853-4384-B06C-4B55A8FB1582}" type="slidenum">
              <a:rPr lang="fr-FR"/>
              <a:pPr fontAlgn="base">
                <a:spcBef>
                  <a:spcPct val="0"/>
                </a:spcBef>
                <a:spcAft>
                  <a:spcPct val="0"/>
                </a:spcAft>
                <a:defRPr/>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58370" name="Espace réservé des commentaires 2"/>
          <p:cNvSpPr>
            <a:spLocks noGrp="1"/>
          </p:cNvSpPr>
          <p:nvPr>
            <p:ph type="body" idx="1"/>
          </p:nvPr>
        </p:nvSpPr>
        <p:spPr bwMode="auto">
          <a:noFill/>
        </p:spPr>
        <p:txBody>
          <a:bodyPr wrap="square" numCol="1" anchor="t" anchorCtr="0" compatLnSpc="1">
            <a:prstTxWarp prst="textNoShape">
              <a:avLst/>
            </a:prstTxWarp>
            <a:normAutofit lnSpcReduction="10000"/>
          </a:bodyPr>
          <a:lstStyle/>
          <a:p>
            <a:pPr eaLnBrk="1" hangingPunct="1">
              <a:spcBef>
                <a:spcPct val="0"/>
              </a:spcBef>
            </a:pPr>
            <a:r>
              <a:rPr lang="fr-FR" sz="2800" dirty="0" smtClean="0"/>
              <a:t>Recommandations générales</a:t>
            </a:r>
          </a:p>
          <a:p>
            <a:pPr eaLnBrk="1" hangingPunct="1">
              <a:spcBef>
                <a:spcPct val="0"/>
              </a:spcBef>
            </a:pPr>
            <a:endParaRPr lang="fr-FR" sz="2800" dirty="0" smtClean="0"/>
          </a:p>
          <a:p>
            <a:pPr eaLnBrk="1" hangingPunct="1">
              <a:spcBef>
                <a:spcPct val="0"/>
              </a:spcBef>
            </a:pPr>
            <a:r>
              <a:rPr lang="fr-FR" sz="2800" dirty="0" smtClean="0"/>
              <a:t>Lutter contre</a:t>
            </a:r>
            <a:r>
              <a:rPr lang="fr-FR" sz="2800" baseline="0" dirty="0" smtClean="0"/>
              <a:t> la sédentarité par un e</a:t>
            </a:r>
            <a:r>
              <a:rPr lang="fr-FR" sz="2800" dirty="0" smtClean="0"/>
              <a:t>ntrainement </a:t>
            </a:r>
            <a:r>
              <a:rPr lang="fr-FR" sz="2800" dirty="0" smtClean="0"/>
              <a:t>physique régulier</a:t>
            </a:r>
          </a:p>
          <a:p>
            <a:pPr eaLnBrk="1" hangingPunct="1">
              <a:spcBef>
                <a:spcPct val="0"/>
              </a:spcBef>
            </a:pPr>
            <a:r>
              <a:rPr lang="fr-FR" sz="2800" dirty="0" smtClean="0"/>
              <a:t>S’accorder un temps </a:t>
            </a:r>
            <a:r>
              <a:rPr lang="fr-FR" sz="2800" dirty="0" smtClean="0"/>
              <a:t>de repos </a:t>
            </a:r>
            <a:r>
              <a:rPr lang="fr-FR" sz="2800" dirty="0" smtClean="0"/>
              <a:t>suffisant</a:t>
            </a:r>
          </a:p>
          <a:p>
            <a:pPr eaLnBrk="1" hangingPunct="1">
              <a:spcBef>
                <a:spcPct val="0"/>
              </a:spcBef>
            </a:pPr>
            <a:r>
              <a:rPr lang="fr-FR" sz="2800" dirty="0" smtClean="0"/>
              <a:t>La</a:t>
            </a:r>
            <a:r>
              <a:rPr lang="fr-FR" sz="2800" baseline="0" dirty="0" smtClean="0"/>
              <a:t> lutte contre l’appréhension passe par l’entrainement régulier et la communication</a:t>
            </a:r>
          </a:p>
          <a:p>
            <a:pPr eaLnBrk="1" hangingPunct="1">
              <a:spcBef>
                <a:spcPct val="0"/>
              </a:spcBef>
            </a:pPr>
            <a:r>
              <a:rPr lang="fr-FR" sz="2800" baseline="0" dirty="0" smtClean="0"/>
              <a:t>Ne pas prendre de médicaments sans avis médical, merci</a:t>
            </a:r>
          </a:p>
          <a:p>
            <a:pPr eaLnBrk="1" hangingPunct="1">
              <a:spcBef>
                <a:spcPct val="0"/>
              </a:spcBef>
            </a:pPr>
            <a:r>
              <a:rPr lang="fr-FR" sz="2800" baseline="0" dirty="0" smtClean="0"/>
              <a:t>Ne pas fumer surtout juste avant une plongée</a:t>
            </a:r>
            <a:endParaRPr lang="fr-FR" sz="2800" dirty="0" smtClean="0"/>
          </a:p>
          <a:p>
            <a:pPr eaLnBrk="1" hangingPunct="1">
              <a:spcBef>
                <a:spcPct val="0"/>
              </a:spcBef>
            </a:pPr>
            <a:r>
              <a:rPr lang="fr-FR" sz="2800" dirty="0" smtClean="0"/>
              <a:t>Manger des plats à base de sucres </a:t>
            </a:r>
            <a:r>
              <a:rPr lang="fr-FR" sz="2800" dirty="0" smtClean="0"/>
              <a:t>lents</a:t>
            </a:r>
          </a:p>
          <a:p>
            <a:pPr eaLnBrk="1" hangingPunct="1">
              <a:spcBef>
                <a:spcPct val="0"/>
              </a:spcBef>
            </a:pPr>
            <a:r>
              <a:rPr lang="fr-FR" sz="2800" dirty="0" smtClean="0"/>
              <a:t>Porter des </a:t>
            </a:r>
            <a:r>
              <a:rPr lang="fr-FR" sz="2800" dirty="0" err="1" smtClean="0"/>
              <a:t>vètements</a:t>
            </a:r>
            <a:r>
              <a:rPr lang="fr-FR" sz="2800" dirty="0" smtClean="0"/>
              <a:t> chauds ,</a:t>
            </a:r>
            <a:r>
              <a:rPr lang="fr-FR" sz="2800" baseline="0" dirty="0" smtClean="0"/>
              <a:t> des combinaisons adaptées</a:t>
            </a:r>
            <a:r>
              <a:rPr lang="fr-FR" sz="2800" dirty="0" smtClean="0"/>
              <a:t> </a:t>
            </a:r>
            <a:r>
              <a:rPr lang="fr-FR" sz="2800" dirty="0" smtClean="0"/>
              <a:t>et </a:t>
            </a:r>
            <a:r>
              <a:rPr lang="fr-FR" sz="2800" dirty="0" smtClean="0"/>
              <a:t>boire des boissons </a:t>
            </a:r>
            <a:r>
              <a:rPr lang="fr-FR" sz="2800" dirty="0" smtClean="0"/>
              <a:t>chaudes</a:t>
            </a:r>
          </a:p>
        </p:txBody>
      </p:sp>
      <p:sp>
        <p:nvSpPr>
          <p:cNvPr id="5734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67C772-C3DA-4E0A-AA59-C4261B979212}" type="slidenum">
              <a:rPr lang="fr-FR"/>
              <a:pPr fontAlgn="base">
                <a:spcBef>
                  <a:spcPct val="0"/>
                </a:spcBef>
                <a:spcAft>
                  <a:spcPct val="0"/>
                </a:spcAft>
                <a:defRPr/>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E5F407A4-2356-4544-8B0E-9E18623FBE1B}" type="slidenum">
              <a:rPr lang="fr-FR" smtClean="0"/>
              <a:pPr>
                <a:defRPr/>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6144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Découpage pédagogique: travailler 1 assistance ou 1 sauvetage à partir de 40 mètres : exercice de prise puis décollage de 40 à 30 m pendant la 1</a:t>
            </a:r>
            <a:r>
              <a:rPr lang="fr-FR" sz="2800" baseline="30000" dirty="0" smtClean="0"/>
              <a:t>ère</a:t>
            </a:r>
            <a:r>
              <a:rPr lang="fr-FR" sz="2800" dirty="0" smtClean="0"/>
              <a:t> plongée.</a:t>
            </a:r>
          </a:p>
          <a:p>
            <a:pPr eaLnBrk="1" hangingPunct="1">
              <a:spcBef>
                <a:spcPct val="0"/>
              </a:spcBef>
            </a:pPr>
            <a:r>
              <a:rPr lang="fr-FR" sz="2800" dirty="0" smtClean="0"/>
              <a:t>Lors de la seconde: gestion du gilet entre 20 et 10 m </a:t>
            </a:r>
          </a:p>
          <a:p>
            <a:pPr eaLnBrk="1" hangingPunct="1">
              <a:spcBef>
                <a:spcPct val="0"/>
              </a:spcBef>
            </a:pPr>
            <a:r>
              <a:rPr lang="fr-FR" sz="2800" dirty="0" smtClean="0"/>
              <a:t>L’objectif étant d’éviter de cumuler trop de risques sur 1 seule plongée</a:t>
            </a:r>
          </a:p>
        </p:txBody>
      </p:sp>
      <p:sp>
        <p:nvSpPr>
          <p:cNvPr id="60419"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576974-5A18-4C8F-A0B5-34D7925B6520}" type="slidenum">
              <a:rPr lang="fr-FR"/>
              <a:pPr fontAlgn="base">
                <a:spcBef>
                  <a:spcPct val="0"/>
                </a:spcBef>
                <a:spcAft>
                  <a:spcPct val="0"/>
                </a:spcAft>
                <a:defRPr/>
              </a:pPr>
              <a:t>25</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63490"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62500" lnSpcReduction="20000"/>
          </a:bodyPr>
          <a:lstStyle/>
          <a:p>
            <a:pPr marL="228600" indent="-228600" eaLnBrk="1" hangingPunct="1">
              <a:spcBef>
                <a:spcPct val="0"/>
              </a:spcBef>
              <a:buFontTx/>
              <a:buAutoNum type="arabicPeriod"/>
            </a:pPr>
            <a:r>
              <a:rPr lang="fr-FR" sz="2400" dirty="0" smtClean="0"/>
              <a:t>Etre en bonne condition physique et psychique (ne pas plonger en cas de manque de sommeil de baisse de moral de manque de motivation</a:t>
            </a:r>
          </a:p>
          <a:p>
            <a:pPr marL="228600" indent="-228600" eaLnBrk="1" hangingPunct="1">
              <a:spcBef>
                <a:spcPct val="0"/>
              </a:spcBef>
              <a:buFontTx/>
              <a:buAutoNum type="arabicPeriod"/>
            </a:pPr>
            <a:r>
              <a:rPr lang="fr-FR" sz="2400" dirty="0" smtClean="0"/>
              <a:t>En cas de reprise : limiter la profondeur</a:t>
            </a:r>
          </a:p>
          <a:p>
            <a:pPr marL="228600" indent="-228600" eaLnBrk="1" hangingPunct="1">
              <a:spcBef>
                <a:spcPct val="0"/>
              </a:spcBef>
              <a:buFontTx/>
              <a:buAutoNum type="arabicPeriod"/>
            </a:pPr>
            <a:r>
              <a:rPr lang="fr-FR" sz="2400" dirty="0" smtClean="0"/>
              <a:t>Vérifier la trousse de secours; l’oxygène, et les moyens de communications</a:t>
            </a:r>
          </a:p>
          <a:p>
            <a:pPr marL="228600" indent="-228600" eaLnBrk="1" hangingPunct="1">
              <a:spcBef>
                <a:spcPct val="0"/>
              </a:spcBef>
              <a:buFontTx/>
              <a:buAutoNum type="arabicPeriod"/>
            </a:pPr>
            <a:r>
              <a:rPr lang="fr-FR" sz="2400" dirty="0" smtClean="0"/>
              <a:t>Connaitre le nom ou les coordonnées GPS du site de plongée</a:t>
            </a:r>
          </a:p>
          <a:p>
            <a:pPr marL="228600" indent="-228600" eaLnBrk="1" hangingPunct="1">
              <a:spcBef>
                <a:spcPct val="0"/>
              </a:spcBef>
              <a:buFontTx/>
              <a:buAutoNum type="arabicPeriod"/>
            </a:pPr>
            <a:r>
              <a:rPr lang="fr-FR" sz="2400" dirty="0" smtClean="0"/>
              <a:t>Adapter le profil en fonction des conditions environnementales (température, mer agitée, courant, visibilité.)</a:t>
            </a:r>
          </a:p>
          <a:p>
            <a:pPr marL="228600" indent="-228600" eaLnBrk="1" hangingPunct="1">
              <a:spcBef>
                <a:spcPct val="0"/>
              </a:spcBef>
              <a:buFontTx/>
              <a:buAutoNum type="arabicPeriod"/>
            </a:pPr>
            <a:r>
              <a:rPr lang="fr-FR" sz="2400" dirty="0" smtClean="0"/>
              <a:t>Adopter un profil carré dans la mesure du possible</a:t>
            </a:r>
          </a:p>
          <a:p>
            <a:pPr marL="228600" indent="-228600" eaLnBrk="1" hangingPunct="1">
              <a:spcBef>
                <a:spcPct val="0"/>
              </a:spcBef>
              <a:buFontTx/>
              <a:buAutoNum type="arabicPeriod"/>
            </a:pPr>
            <a:r>
              <a:rPr lang="fr-FR" sz="2400" dirty="0" smtClean="0"/>
              <a:t>Appliquer les procédures de rattrapage en cas de remontée rapide d’interruption de palier ou de panne d’air</a:t>
            </a:r>
          </a:p>
          <a:p>
            <a:pPr marL="228600" indent="-228600" eaLnBrk="1" hangingPunct="1">
              <a:spcBef>
                <a:spcPct val="0"/>
              </a:spcBef>
              <a:buFontTx/>
              <a:buAutoNum type="arabicPeriod"/>
            </a:pPr>
            <a:r>
              <a:rPr lang="fr-FR" sz="2400" dirty="0" smtClean="0"/>
              <a:t>Limiter les efforts à la sortie, remontée sur le bateau ou des blocs dans le bateau en expirant, remontée du mouillage interdite en cas de plongée profonde, éviter le mouchage</a:t>
            </a:r>
          </a:p>
          <a:p>
            <a:pPr marL="228600" indent="-228600" eaLnBrk="1" hangingPunct="1">
              <a:spcBef>
                <a:spcPct val="0"/>
              </a:spcBef>
              <a:buFontTx/>
              <a:buAutoNum type="arabicPeriod"/>
            </a:pPr>
            <a:r>
              <a:rPr lang="fr-FR" sz="2400" dirty="0" smtClean="0"/>
              <a:t>Se reposer et boire abondamment</a:t>
            </a:r>
          </a:p>
          <a:p>
            <a:pPr marL="228600" indent="-228600" eaLnBrk="1" hangingPunct="1">
              <a:spcBef>
                <a:spcPct val="0"/>
              </a:spcBef>
              <a:buFontTx/>
              <a:buAutoNum type="arabicPeriod"/>
            </a:pPr>
            <a:r>
              <a:rPr lang="fr-FR" sz="2400" dirty="0" smtClean="0"/>
              <a:t> déclencher une procédure au moindre doute</a:t>
            </a:r>
          </a:p>
          <a:p>
            <a:pPr marL="228600" indent="-228600" eaLnBrk="1" hangingPunct="1">
              <a:spcBef>
                <a:spcPct val="0"/>
              </a:spcBef>
              <a:buFontTx/>
              <a:buAutoNum type="arabicPeriod"/>
            </a:pPr>
            <a:r>
              <a:rPr lang="fr-FR" sz="2400" dirty="0" smtClean="0"/>
              <a:t>Recommandations du centre national de plongée de sécurité civile de </a:t>
            </a:r>
            <a:r>
              <a:rPr lang="fr-FR" sz="2400" dirty="0" err="1" smtClean="0"/>
              <a:t>valabre</a:t>
            </a:r>
            <a:r>
              <a:rPr lang="fr-FR" sz="2400" dirty="0" smtClean="0"/>
              <a:t> : 1 plongée profonde supérieure à 45 m par jour</a:t>
            </a:r>
          </a:p>
          <a:p>
            <a:pPr marL="228600" indent="-228600" eaLnBrk="1" hangingPunct="1">
              <a:spcBef>
                <a:spcPct val="0"/>
              </a:spcBef>
              <a:buFontTx/>
              <a:buAutoNum type="arabicPeriod"/>
            </a:pPr>
            <a:r>
              <a:rPr lang="fr-FR" sz="2400" dirty="0" smtClean="0"/>
              <a:t>Maximum 2 plongées successives par 24h, la première au maximum de 40m la seconde à 25 m maximum avec un intervalle le plus long possible.</a:t>
            </a:r>
          </a:p>
          <a:p>
            <a:pPr marL="228600" indent="-228600" eaLnBrk="1" hangingPunct="1">
              <a:spcBef>
                <a:spcPct val="0"/>
              </a:spcBef>
              <a:buFontTx/>
              <a:buAutoNum type="arabicPeriod"/>
            </a:pPr>
            <a:endParaRPr lang="fr-FR" sz="2000" dirty="0" smtClean="0"/>
          </a:p>
        </p:txBody>
      </p:sp>
      <p:sp>
        <p:nvSpPr>
          <p:cNvPr id="6246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05764DB-3F82-404A-81BB-C0E02E79D604}" type="slidenum">
              <a:rPr lang="fr-FR"/>
              <a:pPr fontAlgn="base">
                <a:spcBef>
                  <a:spcPct val="0"/>
                </a:spcBef>
                <a:spcAft>
                  <a:spcPct val="0"/>
                </a:spcAft>
                <a:defRPr/>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65538"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pPr eaLnBrk="1" hangingPunct="1">
              <a:spcBef>
                <a:spcPct val="0"/>
              </a:spcBef>
            </a:pPr>
            <a:r>
              <a:rPr lang="fr-FR" sz="2600" dirty="0" smtClean="0"/>
              <a:t>L’alcool est un puissant dépresseur du système nerveux central; il réduit nos performances physiques, notre attention, notre capacité à prendre des décisions complexes et a des conséquences sur la mémoire et désinhibe.</a:t>
            </a:r>
          </a:p>
          <a:p>
            <a:pPr eaLnBrk="1" hangingPunct="1">
              <a:spcBef>
                <a:spcPct val="0"/>
              </a:spcBef>
            </a:pPr>
            <a:r>
              <a:rPr lang="fr-FR" sz="2600" dirty="0" smtClean="0"/>
              <a:t>Ces effets apparaissent même avec de faibles quantités d’alcool; par exemple avec 0,15 g/l d’alcool dans le sang notre faculté à exercer des taches complexes diminue significativement.</a:t>
            </a:r>
          </a:p>
          <a:p>
            <a:pPr eaLnBrk="1" hangingPunct="1">
              <a:spcBef>
                <a:spcPct val="0"/>
              </a:spcBef>
            </a:pPr>
            <a:r>
              <a:rPr lang="fr-FR" sz="2600" dirty="0" smtClean="0"/>
              <a:t>Une ingestion, à jeun, de 2 bières de 33 cl suffit à atteindre chez un homme de 81 kg une alcoolémie de 0,40 </a:t>
            </a:r>
            <a:r>
              <a:rPr lang="fr-FR" sz="2600" dirty="0" smtClean="0"/>
              <a:t>g/l</a:t>
            </a:r>
            <a:r>
              <a:rPr lang="fr-FR" sz="2600" dirty="0" smtClean="0"/>
              <a:t>.</a:t>
            </a:r>
          </a:p>
          <a:p>
            <a:pPr eaLnBrk="1" hangingPunct="1">
              <a:spcBef>
                <a:spcPct val="0"/>
              </a:spcBef>
            </a:pPr>
            <a:r>
              <a:rPr lang="fr-FR" sz="2600" dirty="0" smtClean="0"/>
              <a:t>Je vous cite pour mémoire la conclusion d’une étude américaine : en consommant des boissons alcoolisées pendant un séjour de plongée, un plongeur met en danger non seulement lui-même mais aussi le reste de la palanquée. L’alcool est impliqué dans 50 %  des cas d’accidents.</a:t>
            </a:r>
          </a:p>
        </p:txBody>
      </p:sp>
      <p:sp>
        <p:nvSpPr>
          <p:cNvPr id="64515"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AA9010-2613-422D-87F3-91EA8BB2EC27}" type="slidenum">
              <a:rPr lang="fr-FR"/>
              <a:pPr fontAlgn="base">
                <a:spcBef>
                  <a:spcPct val="0"/>
                </a:spcBef>
                <a:spcAft>
                  <a:spcPct val="0"/>
                </a:spcAft>
                <a:defRPr/>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67586" name="Espace réservé des commentaires 2"/>
          <p:cNvSpPr>
            <a:spLocks noGrp="1"/>
          </p:cNvSpPr>
          <p:nvPr>
            <p:ph type="body" idx="1"/>
          </p:nvPr>
        </p:nvSpPr>
        <p:spPr bwMode="auto">
          <a:noFill/>
        </p:spPr>
        <p:txBody>
          <a:bodyPr wrap="square" numCol="1" anchor="t" anchorCtr="0" compatLnSpc="1">
            <a:prstTxWarp prst="textNoShape">
              <a:avLst/>
            </a:prstTxWarp>
            <a:normAutofit lnSpcReduction="10000"/>
          </a:bodyPr>
          <a:lstStyle/>
          <a:p>
            <a:pPr eaLnBrk="1" hangingPunct="1">
              <a:spcBef>
                <a:spcPct val="0"/>
              </a:spcBef>
            </a:pPr>
            <a:r>
              <a:rPr lang="fr-FR" sz="2400" dirty="0" smtClean="0"/>
              <a:t>Le </a:t>
            </a:r>
            <a:r>
              <a:rPr lang="fr-FR" sz="2400" dirty="0" err="1" smtClean="0"/>
              <a:t>fop</a:t>
            </a:r>
            <a:r>
              <a:rPr lang="fr-FR" sz="2400" dirty="0" smtClean="0"/>
              <a:t> est une fente physiologique faisant communiquer l’oreillette droite avec l’oreillette gauche chez le fœtus.</a:t>
            </a:r>
          </a:p>
          <a:p>
            <a:pPr eaLnBrk="1" hangingPunct="1">
              <a:spcBef>
                <a:spcPct val="0"/>
              </a:spcBef>
            </a:pPr>
            <a:r>
              <a:rPr lang="fr-FR" sz="2400" dirty="0" smtClean="0"/>
              <a:t>À la naissance, l’augmentation des pressions dans l’ OG entraine sa fermeture progressive.</a:t>
            </a:r>
          </a:p>
          <a:p>
            <a:pPr eaLnBrk="1" hangingPunct="1">
              <a:spcBef>
                <a:spcPct val="0"/>
              </a:spcBef>
            </a:pPr>
            <a:r>
              <a:rPr lang="fr-FR" sz="2400" dirty="0" smtClean="0"/>
              <a:t>Mais elle peut rester incomplète et faciliter le passage de bulles dans la circulation générale</a:t>
            </a:r>
          </a:p>
          <a:p>
            <a:pPr eaLnBrk="1" hangingPunct="1">
              <a:spcBef>
                <a:spcPct val="0"/>
              </a:spcBef>
            </a:pPr>
            <a:r>
              <a:rPr lang="fr-FR" sz="2400" dirty="0" smtClean="0"/>
              <a:t>Il multiplie par 2 à 2.5 le risque d’accident.</a:t>
            </a:r>
          </a:p>
          <a:p>
            <a:pPr eaLnBrk="1" hangingPunct="1">
              <a:spcBef>
                <a:spcPct val="0"/>
              </a:spcBef>
            </a:pPr>
            <a:r>
              <a:rPr lang="fr-FR" sz="2400" dirty="0" smtClean="0"/>
              <a:t>questions</a:t>
            </a:r>
            <a:endParaRPr lang="fr-FR" sz="2400" dirty="0" smtClean="0"/>
          </a:p>
        </p:txBody>
      </p:sp>
      <p:sp>
        <p:nvSpPr>
          <p:cNvPr id="55299"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FF1678-C6B0-4EDF-AA16-FE646532CF70}" type="slidenum">
              <a:rPr lang="fr-FR"/>
              <a:pPr fontAlgn="base">
                <a:spcBef>
                  <a:spcPct val="0"/>
                </a:spcBef>
                <a:spcAft>
                  <a:spcPct val="0"/>
                </a:spcAft>
                <a:defRPr/>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69634"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pPr eaLnBrk="1" hangingPunct="1">
              <a:spcBef>
                <a:spcPct val="0"/>
              </a:spcBef>
            </a:pPr>
            <a:endParaRPr lang="fr-FR" sz="2800" dirty="0" smtClean="0"/>
          </a:p>
          <a:p>
            <a:pPr eaLnBrk="1" hangingPunct="1">
              <a:spcBef>
                <a:spcPct val="0"/>
              </a:spcBef>
            </a:pPr>
            <a:r>
              <a:rPr lang="fr-FR" sz="2800" dirty="0" smtClean="0"/>
              <a:t>Bien qu’on ait vu plus avant que l’</a:t>
            </a:r>
            <a:r>
              <a:rPr lang="fr-FR" sz="2800" dirty="0" err="1" smtClean="0"/>
              <a:t>age</a:t>
            </a:r>
            <a:r>
              <a:rPr lang="fr-FR" sz="2800" dirty="0" smtClean="0"/>
              <a:t> était un facteur de risque,</a:t>
            </a:r>
            <a:r>
              <a:rPr lang="fr-FR" sz="2800" baseline="0" dirty="0" smtClean="0"/>
              <a:t> </a:t>
            </a:r>
            <a:r>
              <a:rPr lang="fr-FR" sz="2800" dirty="0" smtClean="0"/>
              <a:t>des </a:t>
            </a:r>
            <a:r>
              <a:rPr lang="fr-FR" sz="2800" dirty="0" smtClean="0"/>
              <a:t>études ont montré qu’avec un bon entrainement et une bonne condition physique les plongeurs de + de 60 ans ne sont pas exposés à plus de risques d’accident.</a:t>
            </a:r>
          </a:p>
          <a:p>
            <a:pPr eaLnBrk="1" hangingPunct="1">
              <a:spcBef>
                <a:spcPct val="0"/>
              </a:spcBef>
            </a:pPr>
            <a:endParaRPr lang="fr-FR" sz="2800" dirty="0" smtClean="0"/>
          </a:p>
          <a:p>
            <a:pPr eaLnBrk="1" hangingPunct="1">
              <a:spcBef>
                <a:spcPct val="0"/>
              </a:spcBef>
            </a:pPr>
            <a:r>
              <a:rPr lang="fr-FR" sz="2800" dirty="0" smtClean="0"/>
              <a:t>La femme: en théorie plus d’accidents du aux facteurs hormonaux, en réalité plutôt moins d’accidents</a:t>
            </a:r>
          </a:p>
          <a:p>
            <a:pPr eaLnBrk="1" hangingPunct="1">
              <a:spcBef>
                <a:spcPct val="0"/>
              </a:spcBef>
            </a:pPr>
            <a:r>
              <a:rPr lang="fr-FR" sz="2800" dirty="0" smtClean="0"/>
              <a:t>En dehors de la grossesse qui est une contre indication absolue, la femme ne doit pas être distinguée de l’homme en terme de plongée</a:t>
            </a:r>
          </a:p>
          <a:p>
            <a:pPr eaLnBrk="1" hangingPunct="1">
              <a:spcBef>
                <a:spcPct val="0"/>
              </a:spcBef>
            </a:pPr>
            <a:r>
              <a:rPr lang="fr-FR" sz="2800" dirty="0" smtClean="0"/>
              <a:t>Sur le plan psychologique, la femme a en général, l’avantage d’être plus prudente et plus consciente du danger</a:t>
            </a:r>
          </a:p>
          <a:p>
            <a:pPr eaLnBrk="1" hangingPunct="1">
              <a:spcBef>
                <a:spcPct val="0"/>
              </a:spcBef>
            </a:pPr>
            <a:r>
              <a:rPr lang="fr-FR" sz="2800" dirty="0" smtClean="0"/>
              <a:t>La différence homme-femme en matière d’accident relève soit de la physiologie (au niveau de la peau et de la moelle épinière) soit du psychisme</a:t>
            </a:r>
          </a:p>
        </p:txBody>
      </p:sp>
      <p:sp>
        <p:nvSpPr>
          <p:cNvPr id="66563"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36C0F7-3F67-4D7F-91E7-2A2C62A8B4E3}" type="slidenum">
              <a:rPr lang="fr-FR"/>
              <a:pPr fontAlgn="base">
                <a:spcBef>
                  <a:spcPct val="0"/>
                </a:spcBef>
                <a:spcAft>
                  <a:spcPct val="0"/>
                </a:spcAft>
                <a:defRPr/>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r>
              <a:rPr lang="fr-FR" sz="2800" dirty="0" smtClean="0"/>
              <a:t>Données en France: 25% de femmes affiliées à la </a:t>
            </a:r>
            <a:r>
              <a:rPr lang="fr-FR" sz="2800" dirty="0" err="1" smtClean="0"/>
              <a:t>ffessm</a:t>
            </a:r>
            <a:r>
              <a:rPr lang="fr-FR" sz="2800" dirty="0" smtClean="0"/>
              <a:t> et Seulement 1 dizaine de plongées par an</a:t>
            </a:r>
          </a:p>
          <a:p>
            <a:pPr eaLnBrk="1" hangingPunct="1">
              <a:spcBef>
                <a:spcPct val="0"/>
              </a:spcBef>
            </a:pPr>
            <a:endParaRPr lang="fr-FR" dirty="0" smtClean="0"/>
          </a:p>
        </p:txBody>
      </p:sp>
      <p:sp>
        <p:nvSpPr>
          <p:cNvPr id="17411"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008BC4-9FC0-4CD9-B0D4-3FE253974B87}" type="slidenum">
              <a:rPr lang="fr-FR"/>
              <a:pPr fontAlgn="base">
                <a:spcBef>
                  <a:spcPct val="0"/>
                </a:spcBef>
                <a:spcAft>
                  <a:spcPct val="0"/>
                </a:spcAft>
                <a:defRPr/>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70000" lnSpcReduction="20000"/>
          </a:bodyPr>
          <a:lstStyle/>
          <a:p>
            <a:pPr eaLnBrk="1" fontAlgn="auto" hangingPunct="1">
              <a:spcBef>
                <a:spcPts val="0"/>
              </a:spcBef>
              <a:spcAft>
                <a:spcPts val="0"/>
              </a:spcAft>
              <a:defRPr/>
            </a:pPr>
            <a:r>
              <a:rPr lang="fr-FR" sz="2800" baseline="0" dirty="0" smtClean="0"/>
              <a:t>A partir d</a:t>
            </a:r>
            <a:r>
              <a:rPr lang="fr-FR" sz="2800" dirty="0" smtClean="0"/>
              <a:t>es</a:t>
            </a:r>
            <a:r>
              <a:rPr lang="fr-FR" sz="2800" baseline="0" dirty="0" smtClean="0"/>
              <a:t> études rétrospectives et des travaux actuels </a:t>
            </a:r>
            <a:r>
              <a:rPr lang="fr-FR" sz="2800" baseline="0" dirty="0" err="1" smtClean="0"/>
              <a:t>grace</a:t>
            </a:r>
            <a:r>
              <a:rPr lang="fr-FR" sz="2800" baseline="0" dirty="0" smtClean="0"/>
              <a:t> à la détection doppler des bulles circulantes, il apparait  que les taux de bulles sont plus élevés avec une vitesse de remontée de 17 mètres/ min qu’avec 1 remontée à 9 mètres/ min. on préconisera donc une vitesse de remontée à 9 mètres/minute</a:t>
            </a:r>
          </a:p>
          <a:p>
            <a:pPr eaLnBrk="1" fontAlgn="auto" hangingPunct="1">
              <a:spcBef>
                <a:spcPts val="0"/>
              </a:spcBef>
              <a:spcAft>
                <a:spcPts val="0"/>
              </a:spcAft>
              <a:defRPr/>
            </a:pPr>
            <a:endParaRPr lang="fr-FR" sz="2800" baseline="0" dirty="0" smtClean="0"/>
          </a:p>
          <a:p>
            <a:pPr eaLnBrk="1" fontAlgn="auto" hangingPunct="1">
              <a:spcBef>
                <a:spcPts val="0"/>
              </a:spcBef>
              <a:spcAft>
                <a:spcPts val="0"/>
              </a:spcAft>
              <a:defRPr/>
            </a:pPr>
            <a:r>
              <a:rPr lang="fr-FR" sz="2800" baseline="0" dirty="0" smtClean="0"/>
              <a:t>De même, avec le palier de sécurité porté à 5 minutes au lieu de 3, entre 3 et 6 mètres, on observe une réduction significative du nombre de bulles circulantes.</a:t>
            </a:r>
          </a:p>
          <a:p>
            <a:pPr eaLnBrk="1" fontAlgn="auto" hangingPunct="1">
              <a:spcBef>
                <a:spcPts val="0"/>
              </a:spcBef>
              <a:spcAft>
                <a:spcPts val="0"/>
              </a:spcAft>
              <a:defRPr/>
            </a:pPr>
            <a:endParaRPr lang="fr-FR" sz="2800" baseline="0" dirty="0" smtClean="0"/>
          </a:p>
          <a:p>
            <a:pPr eaLnBrk="1" fontAlgn="auto" hangingPunct="1">
              <a:spcBef>
                <a:spcPts val="0"/>
              </a:spcBef>
              <a:spcAft>
                <a:spcPts val="0"/>
              </a:spcAft>
              <a:defRPr/>
            </a:pPr>
            <a:r>
              <a:rPr lang="fr-FR" sz="2800" baseline="0" dirty="0" smtClean="0"/>
              <a:t>Autre résultat intéressant, l’introduction d’un palier supplémentaire à 15 mètres pendant 5 minutes réduit lui aussi le score de bulles en circulation.</a:t>
            </a:r>
          </a:p>
          <a:p>
            <a:pPr eaLnBrk="1" fontAlgn="auto" hangingPunct="1">
              <a:spcBef>
                <a:spcPts val="0"/>
              </a:spcBef>
              <a:spcAft>
                <a:spcPts val="0"/>
              </a:spcAft>
              <a:defRPr/>
            </a:pPr>
            <a:r>
              <a:rPr lang="fr-FR" sz="2800" baseline="0" dirty="0" smtClean="0"/>
              <a:t>Voici un tableau comparant les profils de remontées</a:t>
            </a:r>
            <a:endParaRPr lang="fr-FR" sz="2800" dirty="0" smtClean="0"/>
          </a:p>
        </p:txBody>
      </p:sp>
      <p:sp>
        <p:nvSpPr>
          <p:cNvPr id="68611"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2BD285-BCFC-4A9E-881E-8EA2CE4C30DD}" type="slidenum">
              <a:rPr lang="fr-FR"/>
              <a:pPr fontAlgn="base">
                <a:spcBef>
                  <a:spcPct val="0"/>
                </a:spcBef>
                <a:spcAft>
                  <a:spcPct val="0"/>
                </a:spcAft>
                <a:defRPr/>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a:bodyPr>
          <a:lstStyle/>
          <a:p>
            <a:pPr eaLnBrk="1" fontAlgn="auto" hangingPunct="1">
              <a:spcBef>
                <a:spcPts val="0"/>
              </a:spcBef>
              <a:spcAft>
                <a:spcPts val="0"/>
              </a:spcAft>
              <a:defRPr/>
            </a:pPr>
            <a:endParaRPr lang="fr-FR" dirty="0" smtClean="0"/>
          </a:p>
        </p:txBody>
      </p:sp>
      <p:sp>
        <p:nvSpPr>
          <p:cNvPr id="68611"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2BD285-BCFC-4A9E-881E-8EA2CE4C30DD}" type="slidenum">
              <a:rPr lang="fr-FR"/>
              <a:pPr fontAlgn="base">
                <a:spcBef>
                  <a:spcPct val="0"/>
                </a:spcBef>
                <a:spcAft>
                  <a:spcPct val="0"/>
                </a:spcAft>
                <a:defRPr/>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55000" lnSpcReduction="20000"/>
          </a:bodyPr>
          <a:lstStyle/>
          <a:p>
            <a:pPr eaLnBrk="1" fontAlgn="auto" hangingPunct="1">
              <a:spcBef>
                <a:spcPts val="0"/>
              </a:spcBef>
              <a:spcAft>
                <a:spcPts val="0"/>
              </a:spcAft>
              <a:defRPr/>
            </a:pPr>
            <a:endParaRPr lang="fr-FR" dirty="0" smtClean="0"/>
          </a:p>
          <a:p>
            <a:pPr eaLnBrk="1" fontAlgn="auto" hangingPunct="1">
              <a:spcBef>
                <a:spcPts val="0"/>
              </a:spcBef>
              <a:spcAft>
                <a:spcPts val="0"/>
              </a:spcAft>
              <a:defRPr/>
            </a:pPr>
            <a:r>
              <a:rPr lang="fr-FR" sz="2000" dirty="0" smtClean="0"/>
              <a:t>La réalisation d’une séance de sauna se terminant 1 heure avant 1 plongée permet de réduire significativement la formation des bulles circulantes.la chaleur est capable d’induire la production des protéines de stress qui semblent impliquées dans l’adaptation et à l’atténuation de effets inflammatoires au cours de l’ADD.</a:t>
            </a:r>
          </a:p>
          <a:p>
            <a:pPr eaLnBrk="1" fontAlgn="auto" hangingPunct="1">
              <a:spcBef>
                <a:spcPts val="0"/>
              </a:spcBef>
              <a:spcAft>
                <a:spcPts val="0"/>
              </a:spcAft>
              <a:defRPr/>
            </a:pPr>
            <a:endParaRPr lang="fr-FR" sz="2000" dirty="0" smtClean="0"/>
          </a:p>
          <a:p>
            <a:pPr eaLnBrk="1" fontAlgn="auto" hangingPunct="1">
              <a:spcBef>
                <a:spcPts val="0"/>
              </a:spcBef>
              <a:spcAft>
                <a:spcPts val="0"/>
              </a:spcAft>
              <a:defRPr/>
            </a:pPr>
            <a:r>
              <a:rPr lang="fr-FR" sz="2000" dirty="0" smtClean="0"/>
              <a:t>Dans 3 études sur plus de 60 sujets, il a été observé 1 diminution significative des niveaux de bulles circulantes lorsque les plongeurs réalisent 40 minutes de course à pied ou de vélo d’intensité sous maximale débutés 2 heures avant des plongées. L’augmentation du flux sanguin à l’exercice entraine la production d’oxyde nitrique; cet agent vasodilatateur et anti-thrombotique favoriserait l’élimination des noyaux gazeux au cours de la plongée.</a:t>
            </a:r>
          </a:p>
          <a:p>
            <a:pPr eaLnBrk="1" fontAlgn="auto" hangingPunct="1">
              <a:spcBef>
                <a:spcPts val="0"/>
              </a:spcBef>
              <a:spcAft>
                <a:spcPts val="0"/>
              </a:spcAft>
              <a:defRPr/>
            </a:pPr>
            <a:endParaRPr lang="fr-FR" sz="2000" dirty="0" smtClean="0"/>
          </a:p>
          <a:p>
            <a:pPr eaLnBrk="1" fontAlgn="auto" hangingPunct="1">
              <a:spcBef>
                <a:spcPts val="0"/>
              </a:spcBef>
              <a:spcAft>
                <a:spcPts val="0"/>
              </a:spcAft>
              <a:defRPr/>
            </a:pPr>
            <a:r>
              <a:rPr lang="fr-FR" sz="2000" dirty="0" smtClean="0"/>
              <a:t>La déshydratation au décours d’1 plongée est considérée comme facteur de risque d’ADD . Une étude a porté sur 8 plongeurs ayant bu 1.3 litre d’eau 90 minutes avant plongée et qui montre une diminution très significative de la formation de bulles. Cet effet pourrait </a:t>
            </a:r>
            <a:r>
              <a:rPr lang="fr-FR" sz="2000" dirty="0" err="1" smtClean="0"/>
              <a:t>ètre</a:t>
            </a:r>
            <a:r>
              <a:rPr lang="fr-FR" sz="2000" dirty="0" smtClean="0"/>
              <a:t> lié à la neutralisation des noyaux gazeux et au maintien de la perfusion tissulaire après la plongée.</a:t>
            </a:r>
          </a:p>
          <a:p>
            <a:pPr eaLnBrk="1" fontAlgn="auto" hangingPunct="1">
              <a:spcBef>
                <a:spcPts val="0"/>
              </a:spcBef>
              <a:spcAft>
                <a:spcPts val="0"/>
              </a:spcAft>
              <a:defRPr/>
            </a:pPr>
            <a:endParaRPr lang="fr-FR" sz="2000" dirty="0" smtClean="0"/>
          </a:p>
          <a:p>
            <a:pPr eaLnBrk="1" fontAlgn="auto" hangingPunct="1">
              <a:spcBef>
                <a:spcPts val="0"/>
              </a:spcBef>
              <a:spcAft>
                <a:spcPts val="0"/>
              </a:spcAft>
              <a:defRPr/>
            </a:pPr>
            <a:r>
              <a:rPr lang="fr-FR" sz="2000" dirty="0" smtClean="0"/>
              <a:t>Afin de limiter le risque d’ADD , l’inhalation d’oxygène avant une exposition hypobare est validée dans l’aéronautique et dans l’espace (avant une sortie extravéhiculaire) comme une méthode permettant d’éliminer l’azote résiduel et de limiter la production de bulles.</a:t>
            </a:r>
          </a:p>
          <a:p>
            <a:pPr eaLnBrk="1" fontAlgn="auto" hangingPunct="1">
              <a:spcBef>
                <a:spcPts val="0"/>
              </a:spcBef>
              <a:spcAft>
                <a:spcPts val="0"/>
              </a:spcAft>
              <a:defRPr/>
            </a:pPr>
            <a:r>
              <a:rPr lang="fr-FR" sz="2000" dirty="0" smtClean="0"/>
              <a:t>Une étude sur 20 sujets lors de plongées successives à l’air montre que l’inhalation d’oxygène pur pendant 30 minutes avant chaque plongée diminue significativement le taux de bulles circulantes. Cet effet positif de l’oxygénation est également retrouvé à l’issue de la 2è plongée lorsque celle-ci n’a pas été précédée d’inhalation d’oxygène.</a:t>
            </a:r>
          </a:p>
          <a:p>
            <a:pPr eaLnBrk="1" fontAlgn="auto" hangingPunct="1">
              <a:spcBef>
                <a:spcPts val="0"/>
              </a:spcBef>
              <a:spcAft>
                <a:spcPts val="0"/>
              </a:spcAft>
              <a:defRPr/>
            </a:pPr>
            <a:r>
              <a:rPr lang="fr-FR" sz="2000" dirty="0" smtClean="0"/>
              <a:t>Ce résultat suppose que le rôle de l’oxygène ne se limiterait pas à éliminer l’azote des tissus par simple diffusion mais qu’il interviendrait aussi dans la neutralisation des noyaux gazeux.</a:t>
            </a:r>
          </a:p>
        </p:txBody>
      </p:sp>
      <p:sp>
        <p:nvSpPr>
          <p:cNvPr id="68611" name="Espace réservé du numéro de diapositive 3"/>
          <p:cNvSpPr txBox="1">
            <a:spLocks noGrp="1"/>
          </p:cNvSpPr>
          <p:nvPr/>
        </p:nvSpPr>
        <p:spPr bwMode="auto">
          <a:xfrm>
            <a:off x="3884613" y="9235578"/>
            <a:ext cx="2971800" cy="486172"/>
          </a:xfrm>
          <a:prstGeom prst="rect">
            <a:avLst/>
          </a:prstGeom>
          <a:noFill/>
          <a:ln>
            <a:miter lim="800000"/>
            <a:headEnd/>
            <a:tailEnd/>
          </a:ln>
        </p:spPr>
        <p:txBody>
          <a:bodyPr anchor="b"/>
          <a:lstStyle/>
          <a:p>
            <a:pPr algn="r">
              <a:defRPr/>
            </a:pPr>
            <a:fld id="{F3C078A8-14E5-4619-83E6-F0550A0BF010}" type="slidenum">
              <a:rPr lang="fr-FR" sz="1200">
                <a:latin typeface="+mn-lt"/>
              </a:rPr>
              <a:pPr algn="r">
                <a:defRPr/>
              </a:pPr>
              <a:t>32</a:t>
            </a:fld>
            <a:endParaRPr lang="fr-FR" sz="1200">
              <a:latin typeface="+mn-lt"/>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eaLnBrk="1" hangingPunct="1">
              <a:spcBef>
                <a:spcPct val="0"/>
              </a:spcBef>
            </a:pPr>
            <a:r>
              <a:rPr lang="fr-FR" sz="1200" dirty="0" smtClean="0"/>
              <a:t>Les résultats de cette </a:t>
            </a:r>
            <a:r>
              <a:rPr lang="fr-FR" sz="1200" dirty="0" err="1" smtClean="0"/>
              <a:t>enquète</a:t>
            </a:r>
            <a:r>
              <a:rPr lang="fr-FR" sz="1200" dirty="0" smtClean="0"/>
              <a:t> au sein du club doit nous orienter vers une meilleure gestion des risques personnels</a:t>
            </a:r>
            <a:r>
              <a:rPr lang="fr-FR" sz="1200" baseline="0" dirty="0" smtClean="0"/>
              <a:t> (savoir adapter ses plongées à sa personnalité) et à entreprendre une réflexion avec nos </a:t>
            </a:r>
            <a:r>
              <a:rPr lang="fr-FR" sz="1200" baseline="0" dirty="0" err="1" smtClean="0"/>
              <a:t>encadrants</a:t>
            </a:r>
            <a:r>
              <a:rPr lang="fr-FR" sz="1200" baseline="0" dirty="0" smtClean="0"/>
              <a:t> sur le plan de l’entrainement physique et technique.</a:t>
            </a:r>
          </a:p>
          <a:p>
            <a:pPr eaLnBrk="1" hangingPunct="1">
              <a:spcBef>
                <a:spcPct val="0"/>
              </a:spcBef>
            </a:pPr>
            <a:r>
              <a:rPr lang="fr-FR" sz="1200" baseline="0" dirty="0" smtClean="0"/>
              <a:t>Pour mémoire je rappelle les statistiques des ADD au sein de la marine nationale: 1 pour 30000 plongées  (presque 10 fois plus chez les OVM)</a:t>
            </a:r>
            <a:endParaRPr lang="fr-FR" sz="120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E5F407A4-2356-4544-8B0E-9E18623FBE1B}" type="slidenum">
              <a:rPr lang="fr-FR" smtClean="0"/>
              <a:pPr>
                <a:defRPr/>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73730"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55000" lnSpcReduction="20000"/>
          </a:bodyPr>
          <a:lstStyle/>
          <a:p>
            <a:pPr eaLnBrk="1" hangingPunct="1">
              <a:spcBef>
                <a:spcPct val="0"/>
              </a:spcBef>
            </a:pPr>
            <a:r>
              <a:rPr lang="fr-FR" sz="2800" dirty="0" smtClean="0"/>
              <a:t>Les ADD sont malheureusement la rançon de plongées mal conduites ou réalisées dans de mauvaises conditions physiologiques.</a:t>
            </a:r>
          </a:p>
          <a:p>
            <a:pPr eaLnBrk="1" hangingPunct="1">
              <a:spcBef>
                <a:spcPct val="0"/>
              </a:spcBef>
            </a:pPr>
            <a:r>
              <a:rPr lang="fr-FR" sz="2800" dirty="0" smtClean="0"/>
              <a:t>Il est clairement établi que dans 55 à 60% des cas d’ADD, il n’y pas de fautes de procédures retrouvées : l’association de facteurs de risques fait le lit de l’accident.</a:t>
            </a:r>
          </a:p>
          <a:p>
            <a:pPr eaLnBrk="1" hangingPunct="1">
              <a:spcBef>
                <a:spcPct val="0"/>
              </a:spcBef>
            </a:pPr>
            <a:endParaRPr lang="fr-FR" sz="2800" dirty="0" smtClean="0"/>
          </a:p>
          <a:p>
            <a:pPr eaLnBrk="1" hangingPunct="1">
              <a:spcBef>
                <a:spcPct val="0"/>
              </a:spcBef>
            </a:pPr>
            <a:r>
              <a:rPr lang="fr-FR" sz="2800" dirty="0" smtClean="0"/>
              <a:t>L’ADD reste cependant rare. Une bonne reconnaissance des signes cliniques de ces accidents de </a:t>
            </a:r>
            <a:r>
              <a:rPr lang="fr-FR" sz="2800" dirty="0" err="1" smtClean="0"/>
              <a:t>désaturation</a:t>
            </a:r>
            <a:r>
              <a:rPr lang="fr-FR" sz="2800" dirty="0" smtClean="0"/>
              <a:t> doit permettre d’évoquer rapidement le diagnostic. Ainsi la précocité de l’alerte, la mise en place de l’oxygénothérapie avec hydratation et prise d’aspirine au moindre doute sont déterminantes pour réduire les délais de prise en charge spécialisée et pour garantir une récupération quasi-systématique</a:t>
            </a:r>
            <a:r>
              <a:rPr lang="fr-FR" sz="2800" dirty="0" smtClean="0"/>
              <a:t>.</a:t>
            </a:r>
          </a:p>
          <a:p>
            <a:pPr eaLnBrk="1" hangingPunct="1">
              <a:spcBef>
                <a:spcPct val="0"/>
              </a:spcBef>
            </a:pPr>
            <a:endParaRPr lang="fr-FR" sz="2800" dirty="0" smtClean="0"/>
          </a:p>
          <a:p>
            <a:pPr eaLnBrk="1" hangingPunct="1">
              <a:spcBef>
                <a:spcPct val="0"/>
              </a:spcBef>
            </a:pPr>
            <a:endParaRPr lang="fr-FR" sz="2800" dirty="0" smtClean="0"/>
          </a:p>
        </p:txBody>
      </p:sp>
      <p:sp>
        <p:nvSpPr>
          <p:cNvPr id="73731" name="Espace réservé du numéro de diapositive 3"/>
          <p:cNvSpPr txBox="1">
            <a:spLocks noGrp="1"/>
          </p:cNvSpPr>
          <p:nvPr/>
        </p:nvSpPr>
        <p:spPr bwMode="auto">
          <a:xfrm>
            <a:off x="3884613" y="9235578"/>
            <a:ext cx="2971800" cy="486172"/>
          </a:xfrm>
          <a:prstGeom prst="rect">
            <a:avLst/>
          </a:prstGeom>
          <a:noFill/>
          <a:ln w="9525">
            <a:noFill/>
            <a:miter lim="800000"/>
            <a:headEnd/>
            <a:tailEnd/>
          </a:ln>
        </p:spPr>
        <p:txBody>
          <a:bodyPr anchor="b"/>
          <a:lstStyle/>
          <a:p>
            <a:pPr algn="r"/>
            <a:fld id="{05F2A629-9136-46CA-8119-72B2ABC94B0D}" type="slidenum">
              <a:rPr lang="fr-FR" sz="1200">
                <a:latin typeface="Calibri" pitchFamily="34" charset="0"/>
              </a:rPr>
              <a:pPr algn="r"/>
              <a:t>34</a:t>
            </a:fld>
            <a:endParaRPr lang="fr-FR" sz="1200">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5F407A4-2356-4544-8B0E-9E18623FBE1B}" type="slidenum">
              <a:rPr lang="fr-FR" smtClean="0"/>
              <a:pPr>
                <a:defRPr/>
              </a:pPr>
              <a:t>35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048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Pour mémoire index de masse corporel en France: 24.5</a:t>
            </a:r>
          </a:p>
          <a:p>
            <a:pPr eaLnBrk="1" hangingPunct="1">
              <a:spcBef>
                <a:spcPct val="0"/>
              </a:spcBef>
            </a:pPr>
            <a:r>
              <a:rPr lang="fr-FR" sz="2800" dirty="0" smtClean="0"/>
              <a:t>Le surpoids étant désigné par 1 </a:t>
            </a:r>
            <a:r>
              <a:rPr lang="fr-FR" sz="2800" dirty="0" err="1" smtClean="0"/>
              <a:t>imc</a:t>
            </a:r>
            <a:r>
              <a:rPr lang="fr-FR" sz="2800" dirty="0" smtClean="0"/>
              <a:t> &gt; 25 et l’obésité par 1 </a:t>
            </a:r>
            <a:r>
              <a:rPr lang="fr-FR" sz="2800" dirty="0" err="1" smtClean="0"/>
              <a:t>imc</a:t>
            </a:r>
            <a:r>
              <a:rPr lang="fr-FR" sz="2800" dirty="0" smtClean="0"/>
              <a:t> &gt; 30</a:t>
            </a:r>
          </a:p>
        </p:txBody>
      </p:sp>
      <p:sp>
        <p:nvSpPr>
          <p:cNvPr id="19459"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BFA3D1-7A92-4896-9559-EEA51A74EDB5}" type="slidenum">
              <a:rPr lang="fr-FR"/>
              <a:pPr fontAlgn="base">
                <a:spcBef>
                  <a:spcPct val="0"/>
                </a:spcBef>
                <a:spcAft>
                  <a:spcPct val="0"/>
                </a:spcAft>
                <a:defRPr/>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2530"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pPr eaLnBrk="1" hangingPunct="1">
              <a:spcBef>
                <a:spcPct val="0"/>
              </a:spcBef>
            </a:pPr>
            <a:r>
              <a:rPr lang="fr-FR" sz="2800" dirty="0" smtClean="0"/>
              <a:t>6 </a:t>
            </a:r>
            <a:r>
              <a:rPr lang="fr-FR" sz="2800" dirty="0" smtClean="0"/>
              <a:t>ADD déclarés et pris en charge médicalement + </a:t>
            </a:r>
            <a:r>
              <a:rPr lang="fr-FR" sz="2800" dirty="0" smtClean="0"/>
              <a:t>2 </a:t>
            </a:r>
            <a:r>
              <a:rPr lang="fr-FR" sz="2800" dirty="0" smtClean="0"/>
              <a:t>ADD non pris en charge (non reconnaissance des </a:t>
            </a:r>
            <a:r>
              <a:rPr lang="fr-FR" sz="2800" dirty="0" err="1" smtClean="0"/>
              <a:t>symptomes</a:t>
            </a:r>
            <a:r>
              <a:rPr lang="fr-FR" sz="2800" dirty="0" smtClean="0"/>
              <a:t>)</a:t>
            </a:r>
          </a:p>
          <a:p>
            <a:pPr eaLnBrk="1" hangingPunct="1">
              <a:spcBef>
                <a:spcPct val="0"/>
              </a:spcBef>
            </a:pPr>
            <a:endParaRPr lang="fr-FR" dirty="0" smtClean="0"/>
          </a:p>
          <a:p>
            <a:pPr eaLnBrk="1" hangingPunct="1">
              <a:spcBef>
                <a:spcPct val="0"/>
              </a:spcBef>
            </a:pPr>
            <a:r>
              <a:rPr lang="fr-FR" sz="2800" dirty="0" smtClean="0"/>
              <a:t>Les données sont très variables d’un organisme à l’autre:</a:t>
            </a:r>
          </a:p>
          <a:p>
            <a:pPr eaLnBrk="1" hangingPunct="1">
              <a:spcBef>
                <a:spcPct val="0"/>
              </a:spcBef>
            </a:pPr>
            <a:r>
              <a:rPr lang="fr-FR" sz="2800" dirty="0" smtClean="0"/>
              <a:t>Marine nationale: 1 ADD pour 30.000 plongées</a:t>
            </a:r>
          </a:p>
          <a:p>
            <a:pPr eaLnBrk="1" hangingPunct="1">
              <a:spcBef>
                <a:spcPct val="0"/>
              </a:spcBef>
            </a:pPr>
            <a:r>
              <a:rPr lang="fr-FR" sz="2800" dirty="0" err="1" smtClean="0"/>
              <a:t>Crossmed</a:t>
            </a:r>
            <a:r>
              <a:rPr lang="fr-FR" sz="2800" dirty="0" smtClean="0"/>
              <a:t>: 1 ADD pour 6300 plongées</a:t>
            </a:r>
          </a:p>
          <a:p>
            <a:pPr eaLnBrk="1" hangingPunct="1">
              <a:spcBef>
                <a:spcPct val="0"/>
              </a:spcBef>
            </a:pPr>
            <a:r>
              <a:rPr lang="fr-FR" sz="2800" dirty="0" err="1" smtClean="0"/>
              <a:t>FFeSSm</a:t>
            </a:r>
            <a:r>
              <a:rPr lang="fr-FR" sz="2800" dirty="0" smtClean="0"/>
              <a:t>: 1 </a:t>
            </a:r>
            <a:r>
              <a:rPr lang="fr-FR" sz="2800" dirty="0" err="1" smtClean="0"/>
              <a:t>add</a:t>
            </a:r>
            <a:r>
              <a:rPr lang="fr-FR" sz="2800" dirty="0" smtClean="0"/>
              <a:t> pour 8 à 10.000 plongées</a:t>
            </a:r>
          </a:p>
          <a:p>
            <a:pPr eaLnBrk="1" hangingPunct="1">
              <a:spcBef>
                <a:spcPct val="0"/>
              </a:spcBef>
            </a:pPr>
            <a:r>
              <a:rPr lang="fr-FR" sz="2800" dirty="0" smtClean="0"/>
              <a:t>Aux USA 1 accident pour 3600 plongées</a:t>
            </a:r>
          </a:p>
          <a:p>
            <a:pPr eaLnBrk="1" hangingPunct="1">
              <a:spcBef>
                <a:spcPct val="0"/>
              </a:spcBef>
            </a:pPr>
            <a:endParaRPr lang="fr-FR" sz="2800" dirty="0" smtClean="0"/>
          </a:p>
          <a:p>
            <a:pPr eaLnBrk="1" hangingPunct="1">
              <a:spcBef>
                <a:spcPct val="0"/>
              </a:spcBef>
            </a:pPr>
            <a:r>
              <a:rPr lang="fr-FR" sz="2800" dirty="0" smtClean="0"/>
              <a:t>Il est très probable qu’il existe dans cette étude de nombreux biais:</a:t>
            </a:r>
          </a:p>
          <a:p>
            <a:pPr eaLnBrk="1" hangingPunct="1">
              <a:spcBef>
                <a:spcPct val="0"/>
              </a:spcBef>
            </a:pPr>
            <a:r>
              <a:rPr lang="fr-FR" sz="2800" dirty="0" smtClean="0"/>
              <a:t>Insuffisance de recueil : 64 réponses seulement</a:t>
            </a:r>
          </a:p>
          <a:p>
            <a:pPr eaLnBrk="1" hangingPunct="1">
              <a:spcBef>
                <a:spcPct val="0"/>
              </a:spcBef>
            </a:pPr>
            <a:r>
              <a:rPr lang="fr-FR" sz="2800" dirty="0" smtClean="0"/>
              <a:t>Volontariat: </a:t>
            </a:r>
            <a:r>
              <a:rPr lang="fr-FR" sz="2800" dirty="0" err="1" smtClean="0"/>
              <a:t>surréprésentation</a:t>
            </a:r>
            <a:r>
              <a:rPr lang="fr-FR" sz="2800" dirty="0" smtClean="0"/>
              <a:t> des accidentés : les plongeurs jamais accidentés n’ont pas eu la même motivation et donc une moindre implication</a:t>
            </a:r>
          </a:p>
          <a:p>
            <a:pPr eaLnBrk="1" hangingPunct="1">
              <a:spcBef>
                <a:spcPct val="0"/>
              </a:spcBef>
            </a:pPr>
            <a:endParaRPr lang="fr-FR" sz="2800" dirty="0" smtClean="0"/>
          </a:p>
          <a:p>
            <a:pPr eaLnBrk="1" hangingPunct="1">
              <a:spcBef>
                <a:spcPct val="0"/>
              </a:spcBef>
            </a:pPr>
            <a:endParaRPr lang="fr-FR" sz="2800" dirty="0" smtClean="0"/>
          </a:p>
          <a:p>
            <a:pPr eaLnBrk="1" hangingPunct="1">
              <a:spcBef>
                <a:spcPct val="0"/>
              </a:spcBef>
            </a:pPr>
            <a:endParaRPr lang="fr-FR" dirty="0" smtClean="0"/>
          </a:p>
          <a:p>
            <a:pPr eaLnBrk="1" hangingPunct="1">
              <a:spcBef>
                <a:spcPct val="0"/>
              </a:spcBef>
            </a:pPr>
            <a:endParaRPr lang="fr-FR" dirty="0" smtClean="0"/>
          </a:p>
        </p:txBody>
      </p:sp>
      <p:sp>
        <p:nvSpPr>
          <p:cNvPr id="2150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B7D618-70A4-4B1B-A969-D45B7FCD0478}" type="slidenum">
              <a:rPr lang="fr-FR"/>
              <a:pPr fontAlgn="base">
                <a:spcBef>
                  <a:spcPct val="0"/>
                </a:spcBef>
                <a:spcAft>
                  <a:spcPct val="0"/>
                </a:spcAft>
                <a:defRPr/>
              </a:pPr>
              <a:t>5</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457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err="1" smtClean="0"/>
              <a:t>Surréprésentation</a:t>
            </a:r>
            <a:r>
              <a:rPr lang="fr-FR" sz="2800" dirty="0" smtClean="0"/>
              <a:t> féminine puisque dans les séries on retrouve 20% de femmes</a:t>
            </a:r>
          </a:p>
        </p:txBody>
      </p:sp>
      <p:sp>
        <p:nvSpPr>
          <p:cNvPr id="23555"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A29DBF-A023-4E72-8532-7E71AE8B08E8}" type="slidenum">
              <a:rPr lang="fr-FR"/>
              <a:pPr fontAlgn="base">
                <a:spcBef>
                  <a:spcPct val="0"/>
                </a:spcBef>
                <a:spcAft>
                  <a:spcPct val="0"/>
                </a:spcAft>
                <a:defRPr/>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6626" name="Espace réservé des commentaires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spcBef>
                <a:spcPct val="0"/>
              </a:spcBef>
            </a:pPr>
            <a:r>
              <a:rPr lang="fr-FR" sz="2800" dirty="0" smtClean="0"/>
              <a:t>À </a:t>
            </a:r>
            <a:r>
              <a:rPr lang="fr-FR" sz="2800" dirty="0" smtClean="0"/>
              <a:t>la droite du tableau les statistiques de la </a:t>
            </a:r>
            <a:r>
              <a:rPr lang="fr-FR" sz="2800" dirty="0" smtClean="0"/>
              <a:t>fédé</a:t>
            </a:r>
          </a:p>
          <a:p>
            <a:pPr eaLnBrk="1" hangingPunct="1">
              <a:spcBef>
                <a:spcPct val="0"/>
              </a:spcBef>
            </a:pPr>
            <a:r>
              <a:rPr lang="fr-FR" sz="2800" dirty="0" smtClean="0"/>
              <a:t>Il</a:t>
            </a:r>
            <a:r>
              <a:rPr lang="fr-FR" sz="2800" baseline="0" dirty="0" smtClean="0"/>
              <a:t> apparait que les accidents chez les OVM sont représentés par des plongeurs confirmés: niveau 3 et + et 620 plongées de moyenne</a:t>
            </a:r>
            <a:endParaRPr lang="fr-FR" sz="2800" dirty="0" smtClean="0"/>
          </a:p>
          <a:p>
            <a:pPr eaLnBrk="1" hangingPunct="1">
              <a:spcBef>
                <a:spcPct val="0"/>
              </a:spcBef>
            </a:pPr>
            <a:r>
              <a:rPr lang="fr-FR" sz="2800" dirty="0" smtClean="0"/>
              <a:t>On peut remarquer une proportion importante d’</a:t>
            </a:r>
            <a:r>
              <a:rPr lang="fr-FR" sz="2800" dirty="0" err="1" smtClean="0"/>
              <a:t>add</a:t>
            </a:r>
            <a:r>
              <a:rPr lang="fr-FR" sz="2800" dirty="0" smtClean="0"/>
              <a:t> chez les niveaux 4 (la préparation de ce niveau étant très </a:t>
            </a:r>
            <a:r>
              <a:rPr lang="fr-FR" sz="2800" dirty="0" err="1" smtClean="0"/>
              <a:t>accidentogène</a:t>
            </a:r>
            <a:r>
              <a:rPr lang="fr-FR" sz="2800" dirty="0" smtClean="0"/>
              <a:t>)</a:t>
            </a:r>
          </a:p>
          <a:p>
            <a:pPr eaLnBrk="1" hangingPunct="1">
              <a:spcBef>
                <a:spcPct val="0"/>
              </a:spcBef>
            </a:pPr>
            <a:endParaRPr lang="fr-FR" sz="2800" dirty="0" smtClean="0"/>
          </a:p>
          <a:p>
            <a:pPr eaLnBrk="1" hangingPunct="1">
              <a:spcBef>
                <a:spcPct val="0"/>
              </a:spcBef>
            </a:pPr>
            <a:r>
              <a:rPr lang="fr-FR" sz="2800" dirty="0" smtClean="0"/>
              <a:t>À noter que l’</a:t>
            </a:r>
            <a:r>
              <a:rPr lang="fr-FR" sz="2800" dirty="0" err="1" smtClean="0"/>
              <a:t>apnéiste</a:t>
            </a:r>
            <a:r>
              <a:rPr lang="fr-FR" sz="2800" dirty="0" smtClean="0"/>
              <a:t> comme les </a:t>
            </a:r>
            <a:r>
              <a:rPr lang="fr-FR" sz="2800" dirty="0" err="1" smtClean="0"/>
              <a:t>pècheurs</a:t>
            </a:r>
            <a:r>
              <a:rPr lang="fr-FR" sz="2800" dirty="0" smtClean="0"/>
              <a:t> avec apnées profondes et répétées les chasseurs de record sont aussi exposés à l’ADD</a:t>
            </a:r>
          </a:p>
          <a:p>
            <a:pPr eaLnBrk="1" hangingPunct="1">
              <a:spcBef>
                <a:spcPct val="0"/>
              </a:spcBef>
            </a:pPr>
            <a:endParaRPr lang="fr-FR" dirty="0" smtClean="0"/>
          </a:p>
        </p:txBody>
      </p:sp>
      <p:sp>
        <p:nvSpPr>
          <p:cNvPr id="25603"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09FF09-A0AD-45E9-A10E-503356AC6384}" type="slidenum">
              <a:rPr lang="fr-FR"/>
              <a:pPr fontAlgn="base">
                <a:spcBef>
                  <a:spcPct val="0"/>
                </a:spcBef>
                <a:spcAft>
                  <a:spcPct val="0"/>
                </a:spcAft>
                <a:defRPr/>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867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dirty="0" smtClean="0"/>
              <a:t>Sur les 8 accidents recensés on retrouve 1 ADD en exercice et 7 en </a:t>
            </a:r>
            <a:r>
              <a:rPr lang="fr-FR" dirty="0" err="1" smtClean="0"/>
              <a:t>explo</a:t>
            </a:r>
            <a:r>
              <a:rPr lang="fr-FR" dirty="0" smtClean="0"/>
              <a:t>; à</a:t>
            </a:r>
            <a:r>
              <a:rPr lang="fr-FR" baseline="0" dirty="0" smtClean="0"/>
              <a:t> comparer aux </a:t>
            </a:r>
            <a:r>
              <a:rPr lang="fr-FR" baseline="0" dirty="0" err="1" smtClean="0"/>
              <a:t>statstiques</a:t>
            </a:r>
            <a:r>
              <a:rPr lang="fr-FR" baseline="0" dirty="0" smtClean="0"/>
              <a:t> fédérales que voici:</a:t>
            </a:r>
            <a:endParaRPr lang="fr-FR" dirty="0" smtClean="0"/>
          </a:p>
        </p:txBody>
      </p:sp>
      <p:sp>
        <p:nvSpPr>
          <p:cNvPr id="27651"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0CCA9E-0FCE-401E-9A40-C32B82C289AD}" type="slidenum">
              <a:rPr lang="fr-FR"/>
              <a:pPr fontAlgn="base">
                <a:spcBef>
                  <a:spcPct val="0"/>
                </a:spcBef>
                <a:spcAft>
                  <a:spcPct val="0"/>
                </a:spcAft>
                <a:defRPr/>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072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z="2800" dirty="0" smtClean="0"/>
              <a:t>À noter l’existence de facteurs favorisants dans 70% des cas</a:t>
            </a:r>
          </a:p>
        </p:txBody>
      </p:sp>
      <p:sp>
        <p:nvSpPr>
          <p:cNvPr id="29699"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142007-3CCA-4A6A-B01C-1D1433ED7A7F}" type="slidenum">
              <a:rPr lang="fr-FR"/>
              <a:pPr fontAlgn="base">
                <a:spcBef>
                  <a:spcPct val="0"/>
                </a:spcBef>
                <a:spcAft>
                  <a:spcPct val="0"/>
                </a:spcAft>
                <a:defRPr/>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fld id="{09333E0F-9CA9-46BC-8C3D-65262231C7DA}" type="datetimeFigureOut">
              <a:rPr lang="fr-FR"/>
              <a:pPr>
                <a:defRPr/>
              </a:pPr>
              <a:t>23/06/2011</a:t>
            </a:fld>
            <a:endParaRPr lang="fr-BE"/>
          </a:p>
        </p:txBody>
      </p:sp>
      <p:sp>
        <p:nvSpPr>
          <p:cNvPr id="5" name="Espace réservé du pied de page 18"/>
          <p:cNvSpPr>
            <a:spLocks noGrp="1"/>
          </p:cNvSpPr>
          <p:nvPr>
            <p:ph type="ftr" sz="quarter" idx="11"/>
          </p:nvPr>
        </p:nvSpPr>
        <p:spPr/>
        <p:txBody>
          <a:bodyPr/>
          <a:lstStyle>
            <a:lvl1pPr>
              <a:defRPr/>
            </a:lvl1pPr>
          </a:lstStyle>
          <a:p>
            <a:pPr>
              <a:defRPr/>
            </a:pPr>
            <a:endParaRPr lang="fr-BE"/>
          </a:p>
        </p:txBody>
      </p:sp>
      <p:sp>
        <p:nvSpPr>
          <p:cNvPr id="6" name="Espace réservé du numéro de diapositive 26"/>
          <p:cNvSpPr>
            <a:spLocks noGrp="1"/>
          </p:cNvSpPr>
          <p:nvPr>
            <p:ph type="sldNum" sz="quarter" idx="12"/>
          </p:nvPr>
        </p:nvSpPr>
        <p:spPr/>
        <p:txBody>
          <a:bodyPr/>
          <a:lstStyle>
            <a:lvl1pPr>
              <a:defRPr/>
            </a:lvl1pPr>
          </a:lstStyle>
          <a:p>
            <a:pPr>
              <a:defRPr/>
            </a:pPr>
            <a:fld id="{219B4D86-828F-4560-85BE-4DBF67C95EBC}" type="slidenum">
              <a:rPr lang="fr-BE"/>
              <a:pPr>
                <a:defRPr/>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865B4446-92C4-4E6A-9234-D2A7009E079F}" type="datetimeFigureOut">
              <a:rPr lang="fr-FR"/>
              <a:pPr>
                <a:defRPr/>
              </a:pPr>
              <a:t>23/06/2011</a:t>
            </a:fld>
            <a:endParaRPr lang="fr-BE"/>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8390722B-374A-4C9F-9C98-3E4C8D9663FE}" type="slidenum">
              <a:rPr lang="fr-BE"/>
              <a:pPr>
                <a:defRPr/>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B6B01B09-3CE4-4616-B0C0-22EA47963891}" type="datetimeFigureOut">
              <a:rPr lang="fr-FR"/>
              <a:pPr>
                <a:defRPr/>
              </a:pPr>
              <a:t>23/06/2011</a:t>
            </a:fld>
            <a:endParaRPr lang="fr-BE"/>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23FC8A7E-DDC2-4FE6-8601-CFB2EFD6EEE2}" type="slidenum">
              <a:rPr lang="fr-BE"/>
              <a:pPr>
                <a:defRPr/>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5A3B0029-A422-4AA8-BD5F-253EC1CF202B}" type="datetimeFigureOut">
              <a:rPr lang="fr-FR"/>
              <a:pPr>
                <a:defRPr/>
              </a:pPr>
              <a:t>23/06/2011</a:t>
            </a:fld>
            <a:endParaRPr lang="fr-BE"/>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CBBD5DFF-80CE-4168-A5D9-1BD87DC9C5BD}" type="slidenum">
              <a:rPr lang="fr-BE"/>
              <a:pPr>
                <a:defRPr/>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7AC0BD9-4966-443C-AC13-3A1200D66DE9}" type="datetimeFigureOut">
              <a:rPr lang="fr-FR"/>
              <a:pPr>
                <a:defRPr/>
              </a:pPr>
              <a:t>23/06/2011</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AC921FFF-830D-4526-8826-5D0F41E53C11}" type="slidenum">
              <a:rPr lang="fr-BE"/>
              <a:pPr>
                <a:defRPr/>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B476E265-608D-4861-9C1D-3B92AE4DA64C}" type="datetimeFigureOut">
              <a:rPr lang="fr-FR"/>
              <a:pPr>
                <a:defRPr/>
              </a:pPr>
              <a:t>23/06/2011</a:t>
            </a:fld>
            <a:endParaRPr lang="fr-BE"/>
          </a:p>
        </p:txBody>
      </p:sp>
      <p:sp>
        <p:nvSpPr>
          <p:cNvPr id="6" name="Espace réservé du pied de page 21"/>
          <p:cNvSpPr>
            <a:spLocks noGrp="1"/>
          </p:cNvSpPr>
          <p:nvPr>
            <p:ph type="ftr" sz="quarter" idx="11"/>
          </p:nvPr>
        </p:nvSpPr>
        <p:spPr/>
        <p:txBody>
          <a:bodyPr/>
          <a:lstStyle>
            <a:lvl1pPr>
              <a:defRPr/>
            </a:lvl1pPr>
          </a:lstStyle>
          <a:p>
            <a:pPr>
              <a:defRPr/>
            </a:pPr>
            <a:endParaRPr lang="fr-BE"/>
          </a:p>
        </p:txBody>
      </p:sp>
      <p:sp>
        <p:nvSpPr>
          <p:cNvPr id="7" name="Espace réservé du numéro de diapositive 17"/>
          <p:cNvSpPr>
            <a:spLocks noGrp="1"/>
          </p:cNvSpPr>
          <p:nvPr>
            <p:ph type="sldNum" sz="quarter" idx="12"/>
          </p:nvPr>
        </p:nvSpPr>
        <p:spPr/>
        <p:txBody>
          <a:bodyPr/>
          <a:lstStyle>
            <a:lvl1pPr>
              <a:defRPr/>
            </a:lvl1pPr>
          </a:lstStyle>
          <a:p>
            <a:pPr>
              <a:defRPr/>
            </a:pPr>
            <a:fld id="{78975756-5E21-4DBB-9192-925A3F60FC39}" type="slidenum">
              <a:rPr lang="fr-BE"/>
              <a:pPr>
                <a:defRPr/>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fld id="{76920CC6-3518-4DE8-9FBC-62EFF2092C35}" type="datetimeFigureOut">
              <a:rPr lang="fr-FR"/>
              <a:pPr>
                <a:defRPr/>
              </a:pPr>
              <a:t>23/06/2011</a:t>
            </a:fld>
            <a:endParaRPr lang="fr-BE"/>
          </a:p>
        </p:txBody>
      </p:sp>
      <p:sp>
        <p:nvSpPr>
          <p:cNvPr id="8" name="Espace réservé du pied de page 21"/>
          <p:cNvSpPr>
            <a:spLocks noGrp="1"/>
          </p:cNvSpPr>
          <p:nvPr>
            <p:ph type="ftr" sz="quarter" idx="11"/>
          </p:nvPr>
        </p:nvSpPr>
        <p:spPr/>
        <p:txBody>
          <a:bodyPr/>
          <a:lstStyle>
            <a:lvl1pPr>
              <a:defRPr/>
            </a:lvl1pPr>
          </a:lstStyle>
          <a:p>
            <a:pPr>
              <a:defRPr/>
            </a:pPr>
            <a:endParaRPr lang="fr-BE"/>
          </a:p>
        </p:txBody>
      </p:sp>
      <p:sp>
        <p:nvSpPr>
          <p:cNvPr id="9" name="Espace réservé du numéro de diapositive 17"/>
          <p:cNvSpPr>
            <a:spLocks noGrp="1"/>
          </p:cNvSpPr>
          <p:nvPr>
            <p:ph type="sldNum" sz="quarter" idx="12"/>
          </p:nvPr>
        </p:nvSpPr>
        <p:spPr/>
        <p:txBody>
          <a:bodyPr/>
          <a:lstStyle>
            <a:lvl1pPr>
              <a:defRPr/>
            </a:lvl1pPr>
          </a:lstStyle>
          <a:p>
            <a:pPr>
              <a:defRPr/>
            </a:pPr>
            <a:fld id="{5F61414D-A419-444E-9EEE-2AD4494CA892}" type="slidenum">
              <a:rPr lang="fr-BE"/>
              <a:pPr>
                <a:defRPr/>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fld id="{50109349-0998-43A8-AFC9-9341DBEBD7F1}" type="datetimeFigureOut">
              <a:rPr lang="fr-FR"/>
              <a:pPr>
                <a:defRPr/>
              </a:pPr>
              <a:t>23/06/2011</a:t>
            </a:fld>
            <a:endParaRPr lang="fr-BE"/>
          </a:p>
        </p:txBody>
      </p:sp>
      <p:sp>
        <p:nvSpPr>
          <p:cNvPr id="4" name="Espace réservé du pied de page 21"/>
          <p:cNvSpPr>
            <a:spLocks noGrp="1"/>
          </p:cNvSpPr>
          <p:nvPr>
            <p:ph type="ftr" sz="quarter" idx="11"/>
          </p:nvPr>
        </p:nvSpPr>
        <p:spPr/>
        <p:txBody>
          <a:bodyPr/>
          <a:lstStyle>
            <a:lvl1pPr>
              <a:defRPr/>
            </a:lvl1pPr>
          </a:lstStyle>
          <a:p>
            <a:pPr>
              <a:defRPr/>
            </a:pPr>
            <a:endParaRPr lang="fr-BE"/>
          </a:p>
        </p:txBody>
      </p:sp>
      <p:sp>
        <p:nvSpPr>
          <p:cNvPr id="5" name="Espace réservé du numéro de diapositive 17"/>
          <p:cNvSpPr>
            <a:spLocks noGrp="1"/>
          </p:cNvSpPr>
          <p:nvPr>
            <p:ph type="sldNum" sz="quarter" idx="12"/>
          </p:nvPr>
        </p:nvSpPr>
        <p:spPr/>
        <p:txBody>
          <a:bodyPr/>
          <a:lstStyle>
            <a:lvl1pPr>
              <a:defRPr/>
            </a:lvl1pPr>
          </a:lstStyle>
          <a:p>
            <a:pPr>
              <a:defRPr/>
            </a:pPr>
            <a:fld id="{078B2E14-679D-49BE-940D-F8E9E2FAF19E}" type="slidenum">
              <a:rPr lang="fr-BE"/>
              <a:pPr>
                <a:defRPr/>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E5557B0A-0820-4C49-AD99-17A40AC53C93}" type="datetimeFigureOut">
              <a:rPr lang="fr-FR"/>
              <a:pPr>
                <a:defRPr/>
              </a:pPr>
              <a:t>23/06/2011</a:t>
            </a:fld>
            <a:endParaRPr lang="fr-BE"/>
          </a:p>
        </p:txBody>
      </p:sp>
      <p:sp>
        <p:nvSpPr>
          <p:cNvPr id="3" name="Espace réservé du pied de page 21"/>
          <p:cNvSpPr>
            <a:spLocks noGrp="1"/>
          </p:cNvSpPr>
          <p:nvPr>
            <p:ph type="ftr" sz="quarter" idx="11"/>
          </p:nvPr>
        </p:nvSpPr>
        <p:spPr/>
        <p:txBody>
          <a:bodyPr/>
          <a:lstStyle>
            <a:lvl1pPr>
              <a:defRPr/>
            </a:lvl1pPr>
          </a:lstStyle>
          <a:p>
            <a:pPr>
              <a:defRPr/>
            </a:pPr>
            <a:endParaRPr lang="fr-BE"/>
          </a:p>
        </p:txBody>
      </p:sp>
      <p:sp>
        <p:nvSpPr>
          <p:cNvPr id="4" name="Espace réservé du numéro de diapositive 17"/>
          <p:cNvSpPr>
            <a:spLocks noGrp="1"/>
          </p:cNvSpPr>
          <p:nvPr>
            <p:ph type="sldNum" sz="quarter" idx="12"/>
          </p:nvPr>
        </p:nvSpPr>
        <p:spPr/>
        <p:txBody>
          <a:bodyPr/>
          <a:lstStyle>
            <a:lvl1pPr>
              <a:defRPr/>
            </a:lvl1pPr>
          </a:lstStyle>
          <a:p>
            <a:pPr>
              <a:defRPr/>
            </a:pPr>
            <a:fld id="{C04351C0-6355-4613-A6CC-5B6B6CF58C78}" type="slidenum">
              <a:rPr lang="fr-BE"/>
              <a:pPr>
                <a:defRPr/>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FDD2521E-B23F-4E9D-B17F-69112CD61AB5}" type="datetimeFigureOut">
              <a:rPr lang="fr-FR"/>
              <a:pPr>
                <a:defRPr/>
              </a:pPr>
              <a:t>23/06/2011</a:t>
            </a:fld>
            <a:endParaRPr lang="fr-BE"/>
          </a:p>
        </p:txBody>
      </p:sp>
      <p:sp>
        <p:nvSpPr>
          <p:cNvPr id="6" name="Espace réservé du pied de page 21"/>
          <p:cNvSpPr>
            <a:spLocks noGrp="1"/>
          </p:cNvSpPr>
          <p:nvPr>
            <p:ph type="ftr" sz="quarter" idx="11"/>
          </p:nvPr>
        </p:nvSpPr>
        <p:spPr/>
        <p:txBody>
          <a:bodyPr/>
          <a:lstStyle>
            <a:lvl1pPr>
              <a:defRPr/>
            </a:lvl1pPr>
          </a:lstStyle>
          <a:p>
            <a:pPr>
              <a:defRPr/>
            </a:pPr>
            <a:endParaRPr lang="fr-BE"/>
          </a:p>
        </p:txBody>
      </p:sp>
      <p:sp>
        <p:nvSpPr>
          <p:cNvPr id="7" name="Espace réservé du numéro de diapositive 17"/>
          <p:cNvSpPr>
            <a:spLocks noGrp="1"/>
          </p:cNvSpPr>
          <p:nvPr>
            <p:ph type="sldNum" sz="quarter" idx="12"/>
          </p:nvPr>
        </p:nvSpPr>
        <p:spPr/>
        <p:txBody>
          <a:bodyPr/>
          <a:lstStyle>
            <a:lvl1pPr>
              <a:defRPr/>
            </a:lvl1pPr>
          </a:lstStyle>
          <a:p>
            <a:pPr>
              <a:defRPr/>
            </a:pPr>
            <a:fld id="{B35B7FD6-1724-4EFC-A12D-064A9FCA3522}" type="slidenum">
              <a:rPr lang="fr-BE"/>
              <a:pPr>
                <a:defRPr/>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fld id="{DDB9A2E8-BE9C-45A9-B620-696AEE778CB7}" type="datetimeFigureOut">
              <a:rPr lang="fr-FR"/>
              <a:pPr>
                <a:defRPr/>
              </a:pPr>
              <a:t>23/06/2011</a:t>
            </a:fld>
            <a:endParaRPr lang="fr-BE"/>
          </a:p>
        </p:txBody>
      </p:sp>
      <p:sp>
        <p:nvSpPr>
          <p:cNvPr id="10" name="Espace réservé du pied de page 5"/>
          <p:cNvSpPr>
            <a:spLocks noGrp="1"/>
          </p:cNvSpPr>
          <p:nvPr>
            <p:ph type="ftr" sz="quarter" idx="11"/>
          </p:nvPr>
        </p:nvSpPr>
        <p:spPr/>
        <p:txBody>
          <a:bodyPr/>
          <a:lstStyle>
            <a:lvl1pPr>
              <a:defRPr/>
            </a:lvl1pPr>
          </a:lstStyle>
          <a:p>
            <a:pPr>
              <a:defRPr/>
            </a:pPr>
            <a:endParaRPr lang="fr-BE"/>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600AF5A7-7066-4C8F-ACDC-97571B95E040}" type="slidenum">
              <a:rPr lang="fr-BE"/>
              <a:pPr>
                <a:defRPr/>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fld id="{329A1F71-8092-4409-8F52-F7BD3A434ED0}" type="datetimeFigureOut">
              <a:rPr lang="fr-FR"/>
              <a:pPr>
                <a:defRPr/>
              </a:pPr>
              <a:t>23/06/2011</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97B94EF4-2C45-4995-982D-737BFD20A949}" type="slidenum">
              <a:rPr lang="fr-BE"/>
              <a:pPr>
                <a:defRPr/>
              </a:pPr>
              <a:t>‹N°›</a:t>
            </a:fld>
            <a:endParaRPr lang="fr-BE"/>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31" r:id="rId1"/>
    <p:sldLayoutId id="2147483830" r:id="rId2"/>
    <p:sldLayoutId id="2147483832" r:id="rId3"/>
    <p:sldLayoutId id="2147483829" r:id="rId4"/>
    <p:sldLayoutId id="2147483828" r:id="rId5"/>
    <p:sldLayoutId id="2147483827" r:id="rId6"/>
    <p:sldLayoutId id="2147483826" r:id="rId7"/>
    <p:sldLayoutId id="2147483825" r:id="rId8"/>
    <p:sldLayoutId id="2147483833" r:id="rId9"/>
    <p:sldLayoutId id="2147483824" r:id="rId10"/>
    <p:sldLayoutId id="2147483823"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ideo" Target="file:///H:\MVI_0962.AVI"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fontAlgn="auto">
              <a:spcAft>
                <a:spcPts val="0"/>
              </a:spcAft>
              <a:defRPr/>
            </a:pPr>
            <a:r>
              <a:rPr lang="fr-FR" dirty="0" smtClean="0"/>
              <a:t>Enquête accidents OVM Juin 2011</a:t>
            </a:r>
            <a:endParaRPr lang="fr-FR" dirty="0"/>
          </a:p>
        </p:txBody>
      </p:sp>
      <p:sp>
        <p:nvSpPr>
          <p:cNvPr id="14338" name="Sous-titre 2"/>
          <p:cNvSpPr>
            <a:spLocks noGrp="1"/>
          </p:cNvSpPr>
          <p:nvPr>
            <p:ph type="subTitle" idx="1"/>
          </p:nvPr>
        </p:nvSpPr>
        <p:spPr>
          <a:xfrm>
            <a:off x="539750" y="3789363"/>
            <a:ext cx="7854950" cy="1752600"/>
          </a:xfrm>
        </p:spPr>
        <p:txBody>
          <a:bodyPr/>
          <a:lstStyle/>
          <a:p>
            <a:pPr marR="0" algn="ctr"/>
            <a:r>
              <a:rPr lang="fr-FR" smtClean="0"/>
              <a:t>Dr  Philippe POULAIN, médecin fédéral FFESSM,</a:t>
            </a:r>
          </a:p>
          <a:p>
            <a:pPr marR="0" algn="ctr"/>
            <a:r>
              <a:rPr lang="fr-FR" smtClean="0"/>
              <a:t>St-Maur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re 1"/>
          <p:cNvSpPr>
            <a:spLocks noGrp="1"/>
          </p:cNvSpPr>
          <p:nvPr>
            <p:ph type="title"/>
          </p:nvPr>
        </p:nvSpPr>
        <p:spPr/>
        <p:txBody>
          <a:bodyPr anchor="ctr"/>
          <a:lstStyle/>
          <a:p>
            <a:pPr algn="ctr"/>
            <a:r>
              <a:rPr lang="fr-FR" smtClean="0"/>
              <a:t>Les accidents</a:t>
            </a:r>
          </a:p>
        </p:txBody>
      </p:sp>
      <p:sp>
        <p:nvSpPr>
          <p:cNvPr id="3" name="Espace réservé du contenu 2"/>
          <p:cNvSpPr>
            <a:spLocks noGrp="1"/>
          </p:cNvSpPr>
          <p:nvPr>
            <p:ph idx="1"/>
          </p:nvPr>
        </p:nvSpPr>
        <p:spPr>
          <a:xfrm>
            <a:off x="395288" y="2133600"/>
            <a:ext cx="8229600" cy="3581400"/>
          </a:xfrm>
        </p:spPr>
        <p:txBody>
          <a:bodyPr>
            <a:normAutofit fontScale="92500"/>
          </a:bodyPr>
          <a:lstStyle/>
          <a:p>
            <a:pPr marL="274320" indent="-274320" fontAlgn="auto">
              <a:spcAft>
                <a:spcPts val="0"/>
              </a:spcAft>
              <a:buClr>
                <a:schemeClr val="accent3"/>
              </a:buClr>
              <a:buFont typeface="Wingdings 2"/>
              <a:buChar char=""/>
              <a:defRPr/>
            </a:pPr>
            <a:r>
              <a:rPr lang="fr-FR" sz="3600" dirty="0" smtClean="0"/>
              <a:t>De tous types : </a:t>
            </a:r>
          </a:p>
          <a:p>
            <a:pPr marL="274320" indent="-274320" fontAlgn="auto">
              <a:spcAft>
                <a:spcPts val="0"/>
              </a:spcAft>
              <a:buClr>
                <a:schemeClr val="accent3"/>
              </a:buClr>
              <a:buFont typeface="Wingdings 2"/>
              <a:buNone/>
              <a:defRPr/>
            </a:pPr>
            <a:endParaRPr lang="fr-FR" sz="3600" dirty="0" smtClean="0"/>
          </a:p>
          <a:p>
            <a:pPr marL="274320" indent="-274320" fontAlgn="auto">
              <a:spcAft>
                <a:spcPts val="0"/>
              </a:spcAft>
              <a:buClr>
                <a:schemeClr val="accent3"/>
              </a:buClr>
              <a:buFont typeface="Wingdings 2"/>
              <a:buNone/>
              <a:defRPr/>
            </a:pPr>
            <a:r>
              <a:rPr lang="fr-FR" sz="3600" dirty="0" smtClean="0"/>
              <a:t>		</a:t>
            </a:r>
            <a:r>
              <a:rPr lang="fr-FR" sz="3500" dirty="0" smtClean="0">
                <a:sym typeface="Wingdings"/>
              </a:rPr>
              <a:t> </a:t>
            </a:r>
            <a:r>
              <a:rPr lang="fr-FR" sz="3500" dirty="0" smtClean="0"/>
              <a:t>Neurologique (</a:t>
            </a:r>
            <a:r>
              <a:rPr lang="fr-FR" sz="3500" dirty="0" smtClean="0"/>
              <a:t>cérébral et médullaire)</a:t>
            </a:r>
          </a:p>
          <a:p>
            <a:pPr marL="274320" indent="-274320" fontAlgn="auto">
              <a:spcAft>
                <a:spcPts val="0"/>
              </a:spcAft>
              <a:buClr>
                <a:schemeClr val="accent3"/>
              </a:buClr>
              <a:buFont typeface="Wingdings 2"/>
              <a:buNone/>
              <a:defRPr/>
            </a:pPr>
            <a:r>
              <a:rPr lang="fr-FR" sz="3500" dirty="0" smtClean="0"/>
              <a:t>		</a:t>
            </a:r>
            <a:r>
              <a:rPr lang="fr-FR" sz="3500" dirty="0" smtClean="0">
                <a:sym typeface="Wingdings"/>
              </a:rPr>
              <a:t> </a:t>
            </a:r>
            <a:r>
              <a:rPr lang="fr-FR" sz="3500" dirty="0" smtClean="0"/>
              <a:t>Labyrinthique</a:t>
            </a:r>
          </a:p>
          <a:p>
            <a:pPr marL="274320" indent="-274320" fontAlgn="auto">
              <a:spcAft>
                <a:spcPts val="0"/>
              </a:spcAft>
              <a:buClr>
                <a:schemeClr val="accent3"/>
              </a:buClr>
              <a:buFont typeface="Wingdings 2"/>
              <a:buNone/>
              <a:defRPr/>
            </a:pPr>
            <a:r>
              <a:rPr lang="fr-FR" sz="3500" dirty="0" smtClean="0"/>
              <a:t>		</a:t>
            </a:r>
            <a:r>
              <a:rPr lang="fr-FR" sz="3500" dirty="0" smtClean="0">
                <a:sym typeface="Wingdings"/>
              </a:rPr>
              <a:t> </a:t>
            </a:r>
            <a:r>
              <a:rPr lang="fr-FR" sz="3500" dirty="0" smtClean="0"/>
              <a:t>Cutané</a:t>
            </a:r>
          </a:p>
          <a:p>
            <a:pPr marL="274320" indent="-274320" fontAlgn="auto">
              <a:spcAft>
                <a:spcPts val="0"/>
              </a:spcAft>
              <a:buClr>
                <a:schemeClr val="accent3"/>
              </a:buClr>
              <a:buFont typeface="Wingdings 2"/>
              <a:buNone/>
              <a:defRPr/>
            </a:pPr>
            <a:r>
              <a:rPr lang="fr-FR" sz="3500" dirty="0" smtClean="0"/>
              <a:t>		</a:t>
            </a:r>
            <a:r>
              <a:rPr lang="fr-FR" sz="3500" dirty="0" smtClean="0">
                <a:sym typeface="Wingdings"/>
              </a:rPr>
              <a:t> </a:t>
            </a:r>
            <a:r>
              <a:rPr lang="fr-FR" sz="3500" dirty="0" smtClean="0"/>
              <a:t>Pulmonaire</a:t>
            </a:r>
          </a:p>
          <a:p>
            <a:pPr marL="274320" indent="-274320" fontAlgn="auto">
              <a:spcAft>
                <a:spcPts val="0"/>
              </a:spcAft>
              <a:buClr>
                <a:schemeClr val="accent3"/>
              </a:buClr>
              <a:buFont typeface="Wingdings 2"/>
              <a:buChar char=""/>
              <a:defRPr/>
            </a:pP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a:spLocks noGrp="1"/>
          </p:cNvSpPr>
          <p:nvPr>
            <p:ph type="title"/>
          </p:nvPr>
        </p:nvSpPr>
        <p:spPr/>
        <p:txBody>
          <a:bodyPr anchor="ctr"/>
          <a:lstStyle/>
          <a:p>
            <a:pPr algn="ctr"/>
            <a:r>
              <a:rPr lang="fr-FR" smtClean="0"/>
              <a:t>Les accidentés</a:t>
            </a:r>
          </a:p>
        </p:txBody>
      </p:sp>
      <p:sp>
        <p:nvSpPr>
          <p:cNvPr id="33794" name="Espace réservé du contenu 2"/>
          <p:cNvSpPr>
            <a:spLocks noGrp="1"/>
          </p:cNvSpPr>
          <p:nvPr>
            <p:ph idx="1"/>
          </p:nvPr>
        </p:nvSpPr>
        <p:spPr>
          <a:xfrm>
            <a:off x="468313" y="1773238"/>
            <a:ext cx="8229600" cy="4389437"/>
          </a:xfrm>
        </p:spPr>
        <p:txBody>
          <a:bodyPr/>
          <a:lstStyle/>
          <a:p>
            <a:pPr>
              <a:lnSpc>
                <a:spcPct val="200000"/>
              </a:lnSpc>
            </a:pPr>
            <a:r>
              <a:rPr lang="fr-FR" sz="3200" smtClean="0"/>
              <a:t> 1/3 garde des séquelles</a:t>
            </a:r>
          </a:p>
          <a:p>
            <a:pPr>
              <a:lnSpc>
                <a:spcPct val="200000"/>
              </a:lnSpc>
            </a:pPr>
            <a:r>
              <a:rPr lang="fr-FR" sz="3200" smtClean="0"/>
              <a:t> 2 FOP</a:t>
            </a:r>
          </a:p>
          <a:p>
            <a:pPr>
              <a:lnSpc>
                <a:spcPct val="200000"/>
              </a:lnSpc>
            </a:pPr>
            <a:r>
              <a:rPr lang="fr-FR" sz="3200" smtClean="0"/>
              <a:t> 1 shunt artério veineux pulmonaire</a:t>
            </a:r>
          </a:p>
          <a:p>
            <a:pPr>
              <a:lnSpc>
                <a:spcPct val="200000"/>
              </a:lnSpc>
            </a:pPr>
            <a:r>
              <a:rPr lang="fr-FR" sz="3200" smtClean="0"/>
              <a:t> 1/3 ne replonge plus ou pas encore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fontScale="90000"/>
          </a:bodyPr>
          <a:lstStyle/>
          <a:p>
            <a:pPr algn="ctr" fontAlgn="auto">
              <a:spcAft>
                <a:spcPts val="0"/>
              </a:spcAft>
              <a:defRPr/>
            </a:pPr>
            <a:r>
              <a:rPr lang="fr-FR" dirty="0" smtClean="0"/>
              <a:t>Les accidents de décompression</a:t>
            </a:r>
            <a:endParaRPr lang="fr-FR" dirty="0"/>
          </a:p>
        </p:txBody>
      </p:sp>
      <p:pic>
        <p:nvPicPr>
          <p:cNvPr id="35842" name="Espace réservé du contenu 3" descr="Scan_Pic0001.jpg"/>
          <p:cNvPicPr>
            <a:picLocks noGrp="1" noChangeAspect="1"/>
          </p:cNvPicPr>
          <p:nvPr>
            <p:ph idx="1"/>
          </p:nvPr>
        </p:nvPicPr>
        <p:blipFill>
          <a:blip r:embed="rId3" cstate="print"/>
          <a:srcRect/>
          <a:stretch>
            <a:fillRect/>
          </a:stretch>
        </p:blipFill>
        <p:spPr>
          <a:xfrm>
            <a:off x="900113" y="1557338"/>
            <a:ext cx="7272337" cy="4983162"/>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fontScale="90000"/>
          </a:bodyPr>
          <a:lstStyle/>
          <a:p>
            <a:pPr algn="ctr" fontAlgn="auto">
              <a:spcAft>
                <a:spcPts val="0"/>
              </a:spcAft>
              <a:defRPr/>
            </a:pPr>
            <a:r>
              <a:rPr lang="fr-FR" dirty="0" smtClean="0"/>
              <a:t>Les accidents de décompression</a:t>
            </a:r>
            <a:endParaRPr lang="fr-FR" dirty="0"/>
          </a:p>
        </p:txBody>
      </p:sp>
      <p:sp>
        <p:nvSpPr>
          <p:cNvPr id="3" name="Espace réservé du contenu 2"/>
          <p:cNvSpPr>
            <a:spLocks noGrp="1"/>
          </p:cNvSpPr>
          <p:nvPr>
            <p:ph idx="1"/>
          </p:nvPr>
        </p:nvSpPr>
        <p:spPr/>
        <p:txBody>
          <a:bodyPr/>
          <a:lstStyle/>
          <a:p>
            <a:pPr algn="ctr">
              <a:buFont typeface="Wingdings 2" pitchFamily="18" charset="2"/>
              <a:buNone/>
            </a:pPr>
            <a:endParaRPr lang="fr-FR" sz="3600" smtClean="0"/>
          </a:p>
          <a:p>
            <a:pPr algn="ctr">
              <a:buFont typeface="Wingdings 2" pitchFamily="18" charset="2"/>
              <a:buNone/>
            </a:pPr>
            <a:endParaRPr lang="fr-FR" sz="3600" smtClean="0"/>
          </a:p>
          <a:p>
            <a:pPr algn="ctr">
              <a:buFont typeface="Wingdings 2" pitchFamily="18" charset="2"/>
              <a:buNone/>
            </a:pPr>
            <a:r>
              <a:rPr lang="fr-FR" sz="3600" smtClean="0"/>
              <a:t>ADD médullaire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fontScale="90000"/>
          </a:bodyPr>
          <a:lstStyle/>
          <a:p>
            <a:pPr algn="ctr" fontAlgn="auto">
              <a:spcAft>
                <a:spcPts val="0"/>
              </a:spcAft>
              <a:defRPr/>
            </a:pPr>
            <a:r>
              <a:rPr lang="fr-FR" dirty="0" smtClean="0"/>
              <a:t>Les accidents de décompression</a:t>
            </a:r>
            <a:endParaRPr lang="fr-FR" dirty="0"/>
          </a:p>
        </p:txBody>
      </p:sp>
      <p:sp>
        <p:nvSpPr>
          <p:cNvPr id="3" name="Espace réservé du contenu 2"/>
          <p:cNvSpPr>
            <a:spLocks noGrp="1"/>
          </p:cNvSpPr>
          <p:nvPr>
            <p:ph idx="1"/>
          </p:nvPr>
        </p:nvSpPr>
        <p:spPr/>
        <p:txBody>
          <a:bodyPr/>
          <a:lstStyle/>
          <a:p>
            <a:pPr algn="ctr">
              <a:buFont typeface="Wingdings 2" pitchFamily="18" charset="2"/>
              <a:buNone/>
            </a:pPr>
            <a:endParaRPr lang="fr-FR" smtClean="0"/>
          </a:p>
          <a:p>
            <a:pPr algn="ctr">
              <a:buFont typeface="Wingdings 2" pitchFamily="18" charset="2"/>
              <a:buNone/>
            </a:pPr>
            <a:endParaRPr lang="fr-FR" sz="3600" smtClean="0"/>
          </a:p>
          <a:p>
            <a:pPr algn="ctr">
              <a:buFont typeface="Wingdings 2" pitchFamily="18" charset="2"/>
              <a:buNone/>
            </a:pPr>
            <a:r>
              <a:rPr lang="fr-FR" sz="3600" smtClean="0"/>
              <a:t>ADD pulmonaire (Chokes)</a:t>
            </a:r>
          </a:p>
          <a:p>
            <a:pPr>
              <a:buFont typeface="Wingdings 2" pitchFamily="18" charset="2"/>
              <a:buNone/>
            </a:pPr>
            <a:endParaRPr lang="fr-FR" smtClean="0"/>
          </a:p>
          <a:p>
            <a:endParaRPr lang="fr-FR"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fontScale="90000"/>
          </a:bodyPr>
          <a:lstStyle/>
          <a:p>
            <a:pPr algn="ctr" fontAlgn="auto">
              <a:spcAft>
                <a:spcPts val="0"/>
              </a:spcAft>
              <a:defRPr/>
            </a:pPr>
            <a:r>
              <a:rPr lang="fr-FR" dirty="0" smtClean="0"/>
              <a:t>Les accidents de décompression</a:t>
            </a:r>
            <a:endParaRPr lang="fr-FR" dirty="0"/>
          </a:p>
        </p:txBody>
      </p:sp>
      <p:sp>
        <p:nvSpPr>
          <p:cNvPr id="3" name="Espace réservé du contenu 2"/>
          <p:cNvSpPr>
            <a:spLocks noGrp="1"/>
          </p:cNvSpPr>
          <p:nvPr>
            <p:ph idx="1"/>
          </p:nvPr>
        </p:nvSpPr>
        <p:spPr/>
        <p:txBody>
          <a:bodyPr/>
          <a:lstStyle/>
          <a:p>
            <a:pPr algn="ctr">
              <a:buFont typeface="Wingdings 2" pitchFamily="18" charset="2"/>
              <a:buNone/>
            </a:pPr>
            <a:endParaRPr lang="fr-FR" sz="3600" smtClean="0"/>
          </a:p>
          <a:p>
            <a:pPr algn="ctr">
              <a:buFont typeface="Wingdings 2" pitchFamily="18" charset="2"/>
              <a:buNone/>
            </a:pPr>
            <a:endParaRPr lang="fr-FR" sz="3600" smtClean="0"/>
          </a:p>
          <a:p>
            <a:pPr algn="ctr">
              <a:buFont typeface="Wingdings 2" pitchFamily="18" charset="2"/>
              <a:buNone/>
            </a:pPr>
            <a:r>
              <a:rPr lang="fr-FR" sz="3600" smtClean="0"/>
              <a:t>ADD cérébral</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fontScale="90000"/>
          </a:bodyPr>
          <a:lstStyle/>
          <a:p>
            <a:pPr algn="ctr" fontAlgn="auto">
              <a:spcAft>
                <a:spcPts val="0"/>
              </a:spcAft>
              <a:defRPr/>
            </a:pPr>
            <a:r>
              <a:rPr lang="fr-FR" dirty="0" smtClean="0"/>
              <a:t>Les accidents de décompression</a:t>
            </a:r>
            <a:endParaRPr lang="fr-FR" dirty="0"/>
          </a:p>
        </p:txBody>
      </p:sp>
      <p:sp>
        <p:nvSpPr>
          <p:cNvPr id="3" name="Espace réservé du contenu 2"/>
          <p:cNvSpPr>
            <a:spLocks noGrp="1"/>
          </p:cNvSpPr>
          <p:nvPr>
            <p:ph idx="1"/>
          </p:nvPr>
        </p:nvSpPr>
        <p:spPr/>
        <p:txBody>
          <a:bodyPr/>
          <a:lstStyle/>
          <a:p>
            <a:pPr algn="ctr">
              <a:buFont typeface="Wingdings 2" pitchFamily="18" charset="2"/>
              <a:buNone/>
            </a:pPr>
            <a:endParaRPr lang="fr-FR" sz="3600" smtClean="0"/>
          </a:p>
          <a:p>
            <a:pPr algn="ctr">
              <a:buFont typeface="Wingdings 2" pitchFamily="18" charset="2"/>
              <a:buNone/>
            </a:pPr>
            <a:endParaRPr lang="fr-FR" sz="3600" smtClean="0"/>
          </a:p>
          <a:p>
            <a:pPr algn="ctr">
              <a:buFont typeface="Wingdings 2" pitchFamily="18" charset="2"/>
              <a:buNone/>
            </a:pPr>
            <a:r>
              <a:rPr lang="fr-FR" sz="3600" smtClean="0"/>
              <a:t>ADD vestibulaire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re 1"/>
          <p:cNvSpPr>
            <a:spLocks noGrp="1"/>
          </p:cNvSpPr>
          <p:nvPr>
            <p:ph type="title"/>
          </p:nvPr>
        </p:nvSpPr>
        <p:spPr/>
        <p:txBody>
          <a:bodyPr anchor="ctr"/>
          <a:lstStyle/>
          <a:p>
            <a:pPr algn="ctr"/>
            <a:r>
              <a:rPr lang="fr-FR" sz="4400" smtClean="0"/>
              <a:t>Les accidents de décompression</a:t>
            </a:r>
          </a:p>
        </p:txBody>
      </p:sp>
      <p:sp>
        <p:nvSpPr>
          <p:cNvPr id="45058" name="Espace réservé du contenu 2"/>
          <p:cNvSpPr>
            <a:spLocks noGrp="1"/>
          </p:cNvSpPr>
          <p:nvPr>
            <p:ph idx="1"/>
          </p:nvPr>
        </p:nvSpPr>
        <p:spPr/>
        <p:txBody>
          <a:bodyPr/>
          <a:lstStyle/>
          <a:p>
            <a:pPr algn="ctr">
              <a:buFont typeface="Wingdings 2" pitchFamily="18" charset="2"/>
              <a:buNone/>
            </a:pPr>
            <a:endParaRPr lang="fr-FR" sz="3600" smtClean="0"/>
          </a:p>
          <a:p>
            <a:pPr algn="ctr">
              <a:buFont typeface="Wingdings 2" pitchFamily="18" charset="2"/>
              <a:buNone/>
            </a:pPr>
            <a:endParaRPr lang="fr-FR" sz="3600" smtClean="0"/>
          </a:p>
          <a:p>
            <a:pPr algn="ctr">
              <a:buFont typeface="Wingdings 2" pitchFamily="18" charset="2"/>
              <a:buNone/>
            </a:pPr>
            <a:r>
              <a:rPr lang="fr-FR" sz="3600" smtClean="0"/>
              <a:t>Le malaise général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fontScale="90000"/>
          </a:bodyPr>
          <a:lstStyle/>
          <a:p>
            <a:pPr algn="ctr" fontAlgn="auto">
              <a:spcAft>
                <a:spcPts val="0"/>
              </a:spcAft>
              <a:defRPr/>
            </a:pPr>
            <a:r>
              <a:rPr lang="fr-FR" dirty="0" smtClean="0"/>
              <a:t>Les accidents de décompression</a:t>
            </a:r>
            <a:endParaRPr lang="fr-FR" dirty="0"/>
          </a:p>
        </p:txBody>
      </p:sp>
      <p:sp>
        <p:nvSpPr>
          <p:cNvPr id="3" name="Espace réservé du contenu 2"/>
          <p:cNvSpPr>
            <a:spLocks noGrp="1"/>
          </p:cNvSpPr>
          <p:nvPr>
            <p:ph idx="1"/>
          </p:nvPr>
        </p:nvSpPr>
        <p:spPr/>
        <p:txBody>
          <a:bodyPr/>
          <a:lstStyle/>
          <a:p>
            <a:pPr algn="ctr">
              <a:buFont typeface="Wingdings 2" pitchFamily="18" charset="2"/>
              <a:buNone/>
            </a:pPr>
            <a:endParaRPr lang="fr-FR" dirty="0" smtClean="0"/>
          </a:p>
          <a:p>
            <a:pPr algn="ctr">
              <a:buFont typeface="Wingdings 2" pitchFamily="18" charset="2"/>
              <a:buNone/>
            </a:pPr>
            <a:endParaRPr lang="fr-FR" sz="3600" dirty="0" smtClean="0"/>
          </a:p>
          <a:p>
            <a:pPr algn="ctr">
              <a:buFont typeface="Wingdings 2" pitchFamily="18" charset="2"/>
              <a:buNone/>
            </a:pPr>
            <a:r>
              <a:rPr lang="fr-FR" sz="3600" dirty="0" smtClean="0"/>
              <a:t>ADD cutané</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normAutofit fontScale="90000"/>
          </a:bodyPr>
          <a:lstStyle/>
          <a:p>
            <a:pPr algn="ctr" fontAlgn="auto">
              <a:spcAft>
                <a:spcPts val="0"/>
              </a:spcAft>
              <a:defRPr/>
            </a:pPr>
            <a:r>
              <a:rPr lang="fr-FR" dirty="0" smtClean="0"/>
              <a:t>Les accidents de décompression</a:t>
            </a:r>
            <a:endParaRPr lang="fr-FR" dirty="0"/>
          </a:p>
        </p:txBody>
      </p:sp>
      <p:sp>
        <p:nvSpPr>
          <p:cNvPr id="3" name="Espace réservé du contenu 2"/>
          <p:cNvSpPr>
            <a:spLocks noGrp="1"/>
          </p:cNvSpPr>
          <p:nvPr>
            <p:ph idx="1"/>
          </p:nvPr>
        </p:nvSpPr>
        <p:spPr/>
        <p:txBody>
          <a:bodyPr/>
          <a:lstStyle/>
          <a:p>
            <a:pPr algn="ctr">
              <a:buFont typeface="Wingdings 2" pitchFamily="18" charset="2"/>
              <a:buNone/>
            </a:pPr>
            <a:endParaRPr lang="fr-FR" sz="3600" smtClean="0"/>
          </a:p>
          <a:p>
            <a:pPr algn="ctr">
              <a:buFont typeface="Wingdings 2" pitchFamily="18" charset="2"/>
              <a:buNone/>
            </a:pPr>
            <a:endParaRPr lang="fr-FR" sz="3600" smtClean="0"/>
          </a:p>
          <a:p>
            <a:pPr algn="ctr">
              <a:buFont typeface="Wingdings 2" pitchFamily="18" charset="2"/>
              <a:buNone/>
            </a:pPr>
            <a:r>
              <a:rPr lang="fr-FR" sz="3600" smtClean="0"/>
              <a:t>ADD ostéo-arthro-musculaire</a:t>
            </a:r>
          </a:p>
          <a:p>
            <a:endParaRPr lang="fr-FR"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539750" y="260350"/>
            <a:ext cx="8229600" cy="1143000"/>
          </a:xfrm>
        </p:spPr>
        <p:txBody>
          <a:bodyPr/>
          <a:lstStyle/>
          <a:p>
            <a:pPr algn="ctr"/>
            <a:r>
              <a:rPr lang="fr-FR" b="1" smtClean="0"/>
              <a:t>S O M M A I R E</a:t>
            </a:r>
          </a:p>
        </p:txBody>
      </p:sp>
      <p:sp>
        <p:nvSpPr>
          <p:cNvPr id="76803" name="Rectangle 3"/>
          <p:cNvSpPr>
            <a:spLocks noGrp="1"/>
          </p:cNvSpPr>
          <p:nvPr>
            <p:ph idx="1"/>
          </p:nvPr>
        </p:nvSpPr>
        <p:spPr>
          <a:xfrm>
            <a:off x="900113" y="1773238"/>
            <a:ext cx="7138987" cy="4392612"/>
          </a:xfrm>
        </p:spPr>
        <p:txBody>
          <a:bodyPr>
            <a:normAutofit lnSpcReduction="10000"/>
          </a:bodyPr>
          <a:lstStyle/>
          <a:p>
            <a:pPr marL="274320" indent="-274320" fontAlgn="auto">
              <a:spcBef>
                <a:spcPct val="50000"/>
              </a:spcBef>
              <a:spcAft>
                <a:spcPts val="0"/>
              </a:spcAft>
              <a:buClrTx/>
              <a:buSzTx/>
              <a:buFont typeface="Wingdings" pitchFamily="2" charset="2"/>
              <a:buChar char="Ø"/>
              <a:defRPr/>
            </a:pPr>
            <a:r>
              <a:rPr lang="fr-FR" dirty="0" smtClean="0"/>
              <a:t> Les résultats de l’enquête auprès des OVM</a:t>
            </a:r>
          </a:p>
          <a:p>
            <a:pPr marL="274320" indent="-274320" fontAlgn="auto">
              <a:spcBef>
                <a:spcPct val="50000"/>
              </a:spcBef>
              <a:spcAft>
                <a:spcPts val="0"/>
              </a:spcAft>
              <a:buClrTx/>
              <a:buSzTx/>
              <a:buFont typeface="Wingdings" pitchFamily="2" charset="2"/>
              <a:buChar char="Ø"/>
              <a:defRPr/>
            </a:pPr>
            <a:r>
              <a:rPr lang="fr-FR" dirty="0" smtClean="0"/>
              <a:t> Analyse comparative</a:t>
            </a:r>
          </a:p>
          <a:p>
            <a:pPr marL="274320" indent="-274320" fontAlgn="auto">
              <a:spcBef>
                <a:spcPct val="50000"/>
              </a:spcBef>
              <a:spcAft>
                <a:spcPts val="0"/>
              </a:spcAft>
              <a:buClrTx/>
              <a:buSzTx/>
              <a:buFont typeface="Wingdings" pitchFamily="2" charset="2"/>
              <a:buChar char="Ø"/>
              <a:defRPr/>
            </a:pPr>
            <a:r>
              <a:rPr lang="fr-FR" dirty="0" smtClean="0"/>
              <a:t> Les accidents</a:t>
            </a:r>
          </a:p>
          <a:p>
            <a:pPr marL="274320" indent="-274320" fontAlgn="auto">
              <a:spcBef>
                <a:spcPct val="50000"/>
              </a:spcBef>
              <a:spcAft>
                <a:spcPts val="0"/>
              </a:spcAft>
              <a:buClrTx/>
              <a:buSzTx/>
              <a:buFont typeface="Wingdings" pitchFamily="2" charset="2"/>
              <a:buChar char="Ø"/>
              <a:defRPr/>
            </a:pPr>
            <a:r>
              <a:rPr lang="fr-FR" dirty="0" smtClean="0"/>
              <a:t> Conduite à tenir</a:t>
            </a:r>
          </a:p>
          <a:p>
            <a:pPr marL="274320" indent="-274320" fontAlgn="auto">
              <a:spcBef>
                <a:spcPct val="50000"/>
              </a:spcBef>
              <a:spcAft>
                <a:spcPts val="0"/>
              </a:spcAft>
              <a:buClrTx/>
              <a:buSzTx/>
              <a:buFont typeface="Wingdings" pitchFamily="2" charset="2"/>
              <a:buChar char="Ø"/>
              <a:defRPr/>
            </a:pPr>
            <a:r>
              <a:rPr lang="fr-FR" dirty="0" smtClean="0"/>
              <a:t> Les facteurs de risque</a:t>
            </a:r>
          </a:p>
          <a:p>
            <a:pPr marL="274320" indent="-274320" fontAlgn="auto">
              <a:spcBef>
                <a:spcPct val="50000"/>
              </a:spcBef>
              <a:spcAft>
                <a:spcPts val="0"/>
              </a:spcAft>
              <a:buClrTx/>
              <a:buSzTx/>
              <a:buFont typeface="Wingdings" pitchFamily="2" charset="2"/>
              <a:buChar char="Ø"/>
              <a:defRPr/>
            </a:pPr>
            <a:r>
              <a:rPr lang="fr-FR" dirty="0" smtClean="0"/>
              <a:t> Les cas particuliers</a:t>
            </a:r>
          </a:p>
          <a:p>
            <a:pPr marL="274320" indent="-274320" fontAlgn="auto">
              <a:spcBef>
                <a:spcPct val="50000"/>
              </a:spcBef>
              <a:spcAft>
                <a:spcPts val="0"/>
              </a:spcAft>
              <a:buClrTx/>
              <a:buSzTx/>
              <a:buFont typeface="Wingdings" pitchFamily="2" charset="2"/>
              <a:buChar char="Ø"/>
              <a:defRPr/>
            </a:pPr>
            <a:r>
              <a:rPr lang="fr-FR" dirty="0" smtClean="0"/>
              <a:t> L’actualité</a:t>
            </a:r>
          </a:p>
          <a:p>
            <a:pPr marL="274320" indent="-274320" fontAlgn="auto">
              <a:spcBef>
                <a:spcPct val="50000"/>
              </a:spcBef>
              <a:spcAft>
                <a:spcPts val="0"/>
              </a:spcAft>
              <a:buClrTx/>
              <a:buSzTx/>
              <a:buFont typeface="Wingdings" pitchFamily="2" charset="2"/>
              <a:buChar char="Ø"/>
              <a:defRPr/>
            </a:pPr>
            <a:r>
              <a:rPr lang="fr-FR" dirty="0" smtClean="0"/>
              <a:t> Questions</a:t>
            </a:r>
            <a:endParaRPr lang="fr-FR" dirty="0" smtClean="0"/>
          </a:p>
          <a:p>
            <a:pPr marL="274320" indent="-274320" fontAlgn="auto">
              <a:spcBef>
                <a:spcPct val="50000"/>
              </a:spcBef>
              <a:spcAft>
                <a:spcPts val="0"/>
              </a:spcAft>
              <a:buClrTx/>
              <a:buSzTx/>
              <a:buFont typeface="Wingdings" pitchFamily="2" charset="2"/>
              <a:buChar char="Ø"/>
              <a:defRPr/>
            </a:pPr>
            <a:endParaRPr lang="fr-FR" dirty="0" smtClean="0"/>
          </a:p>
          <a:p>
            <a:pPr marL="274320" indent="-274320" algn="ctr" fontAlgn="auto">
              <a:spcAft>
                <a:spcPts val="0"/>
              </a:spcAft>
              <a:buClr>
                <a:schemeClr val="accent3"/>
              </a:buClr>
              <a:buFont typeface="Wingdings 2" pitchFamily="18" charset="2"/>
              <a:buNone/>
              <a:defRPr/>
            </a:pPr>
            <a:endParaRPr lang="fr-FR" sz="2800" b="1" dirty="0" smtClean="0">
              <a:solidFill>
                <a:schemeClr val="accent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re 1"/>
          <p:cNvSpPr>
            <a:spLocks noGrp="1"/>
          </p:cNvSpPr>
          <p:nvPr>
            <p:ph type="title"/>
          </p:nvPr>
        </p:nvSpPr>
        <p:spPr>
          <a:xfrm>
            <a:off x="468313" y="476250"/>
            <a:ext cx="8229600" cy="1143000"/>
          </a:xfrm>
        </p:spPr>
        <p:txBody>
          <a:bodyPr anchor="ctr"/>
          <a:lstStyle/>
          <a:p>
            <a:pPr algn="ctr"/>
            <a:r>
              <a:rPr lang="fr-FR" smtClean="0"/>
              <a:t>Conduite à tenir</a:t>
            </a:r>
          </a:p>
        </p:txBody>
      </p:sp>
      <p:sp>
        <p:nvSpPr>
          <p:cNvPr id="3" name="Espace réservé du contenu 2"/>
          <p:cNvSpPr>
            <a:spLocks noGrp="1"/>
          </p:cNvSpPr>
          <p:nvPr>
            <p:ph idx="1"/>
          </p:nvPr>
        </p:nvSpPr>
        <p:spPr>
          <a:xfrm>
            <a:off x="468313" y="1844675"/>
            <a:ext cx="8229600" cy="4679950"/>
          </a:xfrm>
        </p:spPr>
        <p:txBody>
          <a:bodyPr/>
          <a:lstStyle/>
          <a:p>
            <a:r>
              <a:rPr lang="fr-FR" sz="3200" smtClean="0"/>
              <a:t>Alerter les secours : en mer : le CROSS</a:t>
            </a:r>
          </a:p>
          <a:p>
            <a:pPr>
              <a:buFont typeface="Wingdings 2" pitchFamily="18" charset="2"/>
              <a:buNone/>
            </a:pPr>
            <a:r>
              <a:rPr lang="fr-FR" sz="3200" smtClean="0"/>
              <a:t>	                                   à terre : le SAMU</a:t>
            </a:r>
          </a:p>
          <a:p>
            <a:endParaRPr lang="fr-FR" sz="3200" smtClean="0"/>
          </a:p>
          <a:p>
            <a:r>
              <a:rPr lang="fr-FR" sz="3200" smtClean="0"/>
              <a:t>Oxygénothérapie à 15 litres/minute</a:t>
            </a:r>
          </a:p>
          <a:p>
            <a:endParaRPr lang="fr-FR" sz="3200" smtClean="0"/>
          </a:p>
          <a:p>
            <a:r>
              <a:rPr lang="fr-FR" sz="3200" smtClean="0"/>
              <a:t>Hydratation</a:t>
            </a:r>
          </a:p>
          <a:p>
            <a:endParaRPr lang="fr-FR" sz="3200" smtClean="0"/>
          </a:p>
          <a:p>
            <a:r>
              <a:rPr lang="fr-FR" sz="3200" smtClean="0"/>
              <a:t>Aspirine : 250 à 500 mg</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re 1"/>
          <p:cNvSpPr>
            <a:spLocks noGrp="1"/>
          </p:cNvSpPr>
          <p:nvPr>
            <p:ph type="title"/>
          </p:nvPr>
        </p:nvSpPr>
        <p:spPr/>
        <p:txBody>
          <a:bodyPr anchor="ctr"/>
          <a:lstStyle/>
          <a:p>
            <a:pPr algn="ctr"/>
            <a:r>
              <a:rPr lang="fr-FR" smtClean="0"/>
              <a:t>Conduite à tenir</a:t>
            </a:r>
          </a:p>
        </p:txBody>
      </p:sp>
      <p:sp>
        <p:nvSpPr>
          <p:cNvPr id="3" name="Espace réservé du contenu 2"/>
          <p:cNvSpPr>
            <a:spLocks noGrp="1"/>
          </p:cNvSpPr>
          <p:nvPr>
            <p:ph idx="1"/>
          </p:nvPr>
        </p:nvSpPr>
        <p:spPr>
          <a:xfrm>
            <a:off x="468313" y="2133600"/>
            <a:ext cx="8229600" cy="4387850"/>
          </a:xfrm>
        </p:spPr>
        <p:txBody>
          <a:bodyPr/>
          <a:lstStyle/>
          <a:p>
            <a:r>
              <a:rPr lang="fr-FR" sz="3200" smtClean="0"/>
              <a:t>Relever les paramètres de plongée</a:t>
            </a:r>
          </a:p>
          <a:p>
            <a:endParaRPr lang="fr-FR" sz="3200" smtClean="0"/>
          </a:p>
          <a:p>
            <a:r>
              <a:rPr lang="fr-FR" sz="3200" smtClean="0"/>
              <a:t>Surveillance de la palanquée</a:t>
            </a:r>
          </a:p>
          <a:p>
            <a:endParaRPr lang="fr-FR" sz="3200" smtClean="0"/>
          </a:p>
          <a:p>
            <a:r>
              <a:rPr lang="fr-FR" sz="3200" smtClean="0"/>
              <a:t>Ne pas interrompre la procédure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re 1"/>
          <p:cNvSpPr>
            <a:spLocks noGrp="1"/>
          </p:cNvSpPr>
          <p:nvPr>
            <p:ph type="title"/>
          </p:nvPr>
        </p:nvSpPr>
        <p:spPr>
          <a:xfrm>
            <a:off x="468313" y="260350"/>
            <a:ext cx="8229600" cy="1143000"/>
          </a:xfrm>
        </p:spPr>
        <p:txBody>
          <a:bodyPr anchor="ctr"/>
          <a:lstStyle/>
          <a:p>
            <a:pPr algn="ctr"/>
            <a:r>
              <a:rPr lang="fr-FR" smtClean="0"/>
              <a:t>Les facteurs de risques</a:t>
            </a:r>
          </a:p>
        </p:txBody>
      </p:sp>
      <p:sp>
        <p:nvSpPr>
          <p:cNvPr id="3" name="Espace réservé du contenu 2"/>
          <p:cNvSpPr>
            <a:spLocks noGrp="1"/>
          </p:cNvSpPr>
          <p:nvPr>
            <p:ph idx="1"/>
          </p:nvPr>
        </p:nvSpPr>
        <p:spPr>
          <a:xfrm>
            <a:off x="468313" y="1341438"/>
            <a:ext cx="8064500" cy="5229225"/>
          </a:xfrm>
        </p:spPr>
        <p:txBody>
          <a:bodyPr>
            <a:normAutofit fontScale="92500" lnSpcReduction="20000"/>
          </a:bodyPr>
          <a:lstStyle/>
          <a:p>
            <a:pPr marL="274320" indent="-274320" fontAlgn="auto">
              <a:spcAft>
                <a:spcPts val="0"/>
              </a:spcAft>
              <a:buClr>
                <a:schemeClr val="accent3"/>
              </a:buClr>
              <a:buFont typeface="Wingdings 2"/>
              <a:buChar char=""/>
              <a:defRPr/>
            </a:pPr>
            <a:r>
              <a:rPr lang="fr-FR" sz="3300" dirty="0" smtClean="0"/>
              <a:t>Une blessure</a:t>
            </a:r>
          </a:p>
          <a:p>
            <a:pPr marL="274320" indent="-274320" fontAlgn="auto">
              <a:spcAft>
                <a:spcPts val="0"/>
              </a:spcAft>
              <a:buClr>
                <a:schemeClr val="accent3"/>
              </a:buClr>
              <a:buFont typeface="Wingdings 2"/>
              <a:buChar char=""/>
              <a:defRPr/>
            </a:pPr>
            <a:r>
              <a:rPr lang="fr-FR" sz="3300" dirty="0" smtClean="0"/>
              <a:t>Obésité</a:t>
            </a:r>
          </a:p>
          <a:p>
            <a:pPr marL="274320" indent="-274320" fontAlgn="auto">
              <a:spcAft>
                <a:spcPts val="0"/>
              </a:spcAft>
              <a:buClr>
                <a:schemeClr val="accent3"/>
              </a:buClr>
              <a:buFont typeface="Wingdings 2"/>
              <a:buChar char=""/>
              <a:defRPr/>
            </a:pPr>
            <a:r>
              <a:rPr lang="fr-FR" sz="3300" dirty="0" smtClean="0"/>
              <a:t>Excès d’alcool</a:t>
            </a:r>
          </a:p>
          <a:p>
            <a:pPr marL="274320" indent="-274320" fontAlgn="auto">
              <a:spcAft>
                <a:spcPts val="0"/>
              </a:spcAft>
              <a:buClr>
                <a:schemeClr val="accent3"/>
              </a:buClr>
              <a:buFont typeface="Wingdings 2"/>
              <a:buChar char=""/>
              <a:defRPr/>
            </a:pPr>
            <a:r>
              <a:rPr lang="fr-FR" sz="3300" dirty="0" smtClean="0"/>
              <a:t>Age</a:t>
            </a:r>
          </a:p>
          <a:p>
            <a:pPr marL="274320" indent="-274320" fontAlgn="auto">
              <a:spcAft>
                <a:spcPts val="0"/>
              </a:spcAft>
              <a:buClr>
                <a:schemeClr val="accent3"/>
              </a:buClr>
              <a:buFont typeface="Wingdings 2"/>
              <a:buChar char=""/>
              <a:defRPr/>
            </a:pPr>
            <a:r>
              <a:rPr lang="fr-FR" sz="3300" dirty="0" smtClean="0"/>
              <a:t>Exercice physique intense pendant ou après </a:t>
            </a:r>
          </a:p>
          <a:p>
            <a:pPr marL="274320" indent="-274320" fontAlgn="auto">
              <a:spcAft>
                <a:spcPts val="0"/>
              </a:spcAft>
              <a:buClr>
                <a:schemeClr val="accent3"/>
              </a:buClr>
              <a:buFont typeface="Wingdings 2"/>
              <a:buChar char=""/>
              <a:defRPr/>
            </a:pPr>
            <a:r>
              <a:rPr lang="fr-FR" sz="3300" dirty="0" smtClean="0"/>
              <a:t>Déshydratation</a:t>
            </a:r>
          </a:p>
          <a:p>
            <a:pPr marL="274320" indent="-274320" fontAlgn="auto">
              <a:spcAft>
                <a:spcPts val="0"/>
              </a:spcAft>
              <a:buClr>
                <a:schemeClr val="accent3"/>
              </a:buClr>
              <a:buFont typeface="Wingdings 2"/>
              <a:buChar char=""/>
              <a:defRPr/>
            </a:pPr>
            <a:r>
              <a:rPr lang="fr-FR" sz="3300" dirty="0" smtClean="0"/>
              <a:t>Manque de condition physique</a:t>
            </a:r>
          </a:p>
          <a:p>
            <a:pPr marL="274320" indent="-274320" fontAlgn="auto">
              <a:spcAft>
                <a:spcPts val="0"/>
              </a:spcAft>
              <a:buClr>
                <a:schemeClr val="accent3"/>
              </a:buClr>
              <a:buFont typeface="Wingdings 2"/>
              <a:buChar char=""/>
              <a:defRPr/>
            </a:pPr>
            <a:r>
              <a:rPr lang="fr-FR" sz="3300" dirty="0" smtClean="0"/>
              <a:t>Froid</a:t>
            </a:r>
          </a:p>
          <a:p>
            <a:pPr marL="274320" indent="-274320" fontAlgn="auto">
              <a:spcAft>
                <a:spcPts val="0"/>
              </a:spcAft>
              <a:buClr>
                <a:schemeClr val="accent3"/>
              </a:buClr>
              <a:buFont typeface="Wingdings 2"/>
              <a:buChar char=""/>
              <a:defRPr/>
            </a:pPr>
            <a:r>
              <a:rPr lang="fr-FR" sz="3300" dirty="0" smtClean="0"/>
              <a:t>Stress psychologique</a:t>
            </a:r>
          </a:p>
          <a:p>
            <a:pPr marL="274320" indent="-274320" fontAlgn="auto">
              <a:spcAft>
                <a:spcPts val="0"/>
              </a:spcAft>
              <a:buClr>
                <a:schemeClr val="accent3"/>
              </a:buClr>
              <a:buFont typeface="Wingdings 2"/>
              <a:buChar char=""/>
              <a:defRPr/>
            </a:pPr>
            <a:r>
              <a:rPr lang="fr-FR" sz="3300" dirty="0" smtClean="0"/>
              <a:t>Fatigue</a:t>
            </a:r>
          </a:p>
          <a:p>
            <a:pPr marL="274320" indent="-274320" fontAlgn="auto">
              <a:spcAft>
                <a:spcPts val="0"/>
              </a:spcAft>
              <a:buClr>
                <a:schemeClr val="accent3"/>
              </a:buClr>
              <a:buFont typeface="Wingdings 2"/>
              <a:buChar char=""/>
              <a:defRPr/>
            </a:pPr>
            <a:r>
              <a:rPr lang="fr-FR" sz="3300" dirty="0" smtClean="0"/>
              <a:t>Infection </a:t>
            </a:r>
          </a:p>
          <a:p>
            <a:pPr marL="274320" indent="-274320" fontAlgn="auto">
              <a:spcAft>
                <a:spcPts val="0"/>
              </a:spcAft>
              <a:buClr>
                <a:schemeClr val="accent3"/>
              </a:buClr>
              <a:buFont typeface="Wingdings 2"/>
              <a:buNone/>
              <a:defRPr/>
            </a:pPr>
            <a:endParaRPr lang="fr-FR" dirty="0" smtClean="0"/>
          </a:p>
          <a:p>
            <a:pPr marL="274320" indent="-274320" fontAlgn="auto">
              <a:spcAft>
                <a:spcPts val="0"/>
              </a:spcAft>
              <a:buClr>
                <a:schemeClr val="accent3"/>
              </a:buClr>
              <a:buFont typeface="Wingdings 2"/>
              <a:buChar char=""/>
              <a:defRPr/>
            </a:pPr>
            <a:endParaRPr lang="fr-FR"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1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re 1"/>
          <p:cNvSpPr>
            <a:spLocks noGrp="1"/>
          </p:cNvSpPr>
          <p:nvPr>
            <p:ph type="title"/>
          </p:nvPr>
        </p:nvSpPr>
        <p:spPr/>
        <p:txBody>
          <a:bodyPr anchor="ctr"/>
          <a:lstStyle/>
          <a:p>
            <a:pPr algn="ctr"/>
            <a:r>
              <a:rPr lang="fr-FR" smtClean="0"/>
              <a:t>Recommandations</a:t>
            </a:r>
          </a:p>
        </p:txBody>
      </p:sp>
      <p:sp>
        <p:nvSpPr>
          <p:cNvPr id="3" name="Espace réservé du contenu 2"/>
          <p:cNvSpPr>
            <a:spLocks noGrp="1"/>
          </p:cNvSpPr>
          <p:nvPr>
            <p:ph idx="1"/>
          </p:nvPr>
        </p:nvSpPr>
        <p:spPr/>
        <p:txBody>
          <a:bodyPr/>
          <a:lstStyle/>
          <a:p>
            <a:r>
              <a:rPr lang="fr-FR" sz="3200" smtClean="0"/>
              <a:t>Lutter contre la sédentarité</a:t>
            </a:r>
          </a:p>
          <a:p>
            <a:r>
              <a:rPr lang="fr-FR" sz="3200" smtClean="0"/>
              <a:t>Fatigue physique</a:t>
            </a:r>
          </a:p>
          <a:p>
            <a:r>
              <a:rPr lang="fr-FR" sz="3200" smtClean="0"/>
              <a:t>Anxiété</a:t>
            </a:r>
          </a:p>
          <a:p>
            <a:r>
              <a:rPr lang="fr-FR" sz="3200" smtClean="0"/>
              <a:t>Médicaments</a:t>
            </a:r>
          </a:p>
          <a:p>
            <a:r>
              <a:rPr lang="fr-FR" sz="3200" smtClean="0"/>
              <a:t>Tabac</a:t>
            </a:r>
          </a:p>
          <a:p>
            <a:r>
              <a:rPr lang="fr-FR" sz="3200" smtClean="0"/>
              <a:t>Hypoglycémie</a:t>
            </a:r>
          </a:p>
          <a:p>
            <a:r>
              <a:rPr lang="fr-FR" sz="3200" smtClean="0"/>
              <a:t>Froid</a:t>
            </a:r>
          </a:p>
          <a:p>
            <a:endParaRPr lang="fr-FR"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re 1"/>
          <p:cNvSpPr>
            <a:spLocks noGrp="1"/>
          </p:cNvSpPr>
          <p:nvPr>
            <p:ph type="title"/>
          </p:nvPr>
        </p:nvSpPr>
        <p:spPr>
          <a:xfrm>
            <a:off x="457200" y="476250"/>
            <a:ext cx="8229600" cy="936625"/>
          </a:xfrm>
        </p:spPr>
        <p:txBody>
          <a:bodyPr anchor="ctr"/>
          <a:lstStyle/>
          <a:p>
            <a:pPr algn="ctr"/>
            <a:r>
              <a:rPr lang="fr-FR" smtClean="0"/>
              <a:t>Recommandations</a:t>
            </a:r>
          </a:p>
        </p:txBody>
      </p:sp>
      <p:pic>
        <p:nvPicPr>
          <p:cNvPr id="4" name="Espace réservé du contenu 3" descr="vacourir.jpg"/>
          <p:cNvPicPr>
            <a:picLocks noGrp="1" noChangeAspect="1"/>
          </p:cNvPicPr>
          <p:nvPr>
            <p:ph idx="1"/>
          </p:nvPr>
        </p:nvPicPr>
        <p:blipFill>
          <a:blip r:embed="rId4" cstate="print"/>
          <a:srcRect/>
          <a:stretch>
            <a:fillRect/>
          </a:stretch>
        </p:blipFill>
        <p:spPr>
          <a:xfrm>
            <a:off x="2490788" y="1935163"/>
            <a:ext cx="4162425" cy="4389437"/>
          </a:xfrm>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836613"/>
            <a:ext cx="8229600" cy="1143000"/>
          </a:xfrm>
        </p:spPr>
        <p:txBody>
          <a:bodyPr>
            <a:normAutofit fontScale="90000"/>
          </a:bodyPr>
          <a:lstStyle/>
          <a:p>
            <a:pPr algn="ctr" fontAlgn="auto">
              <a:spcAft>
                <a:spcPts val="0"/>
              </a:spcAft>
              <a:defRPr/>
            </a:pPr>
            <a:r>
              <a:rPr lang="fr-FR" dirty="0" smtClean="0"/>
              <a:t>Recommandations en cours de formation</a:t>
            </a:r>
            <a:endParaRPr lang="fr-FR" dirty="0"/>
          </a:p>
        </p:txBody>
      </p:sp>
      <p:sp>
        <p:nvSpPr>
          <p:cNvPr id="60418" name="Espace réservé du contenu 2"/>
          <p:cNvSpPr>
            <a:spLocks noGrp="1"/>
          </p:cNvSpPr>
          <p:nvPr>
            <p:ph idx="1"/>
          </p:nvPr>
        </p:nvSpPr>
        <p:spPr>
          <a:xfrm>
            <a:off x="457200" y="2349500"/>
            <a:ext cx="8229600" cy="3975100"/>
          </a:xfrm>
        </p:spPr>
        <p:txBody>
          <a:bodyPr/>
          <a:lstStyle/>
          <a:p>
            <a:pPr>
              <a:lnSpc>
                <a:spcPct val="150000"/>
              </a:lnSpc>
            </a:pPr>
            <a:r>
              <a:rPr lang="fr-FR" sz="3600" smtClean="0"/>
              <a:t> 2 yoyo max. /jour (&lt;40m)</a:t>
            </a:r>
          </a:p>
          <a:p>
            <a:pPr>
              <a:lnSpc>
                <a:spcPct val="150000"/>
              </a:lnSpc>
            </a:pPr>
            <a:r>
              <a:rPr lang="fr-FR" sz="3600" smtClean="0"/>
              <a:t> 1 yoyo max. /jour (&gt;40m)</a:t>
            </a:r>
          </a:p>
          <a:p>
            <a:pPr>
              <a:lnSpc>
                <a:spcPct val="150000"/>
              </a:lnSpc>
            </a:pPr>
            <a:r>
              <a:rPr lang="fr-FR" sz="3600" smtClean="0"/>
              <a:t> Stop à 6 mètres</a:t>
            </a:r>
          </a:p>
          <a:p>
            <a:pPr>
              <a:lnSpc>
                <a:spcPct val="150000"/>
              </a:lnSpc>
            </a:pPr>
            <a:r>
              <a:rPr lang="fr-FR" sz="3600" smtClean="0"/>
              <a:t> Découpage pédagogique</a:t>
            </a:r>
          </a:p>
          <a:p>
            <a:pPr>
              <a:buFont typeface="Wingdings 2" pitchFamily="18" charset="2"/>
              <a:buNone/>
            </a:pPr>
            <a:endParaRPr lang="fr-FR"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620713"/>
            <a:ext cx="8229600" cy="1143000"/>
          </a:xfrm>
        </p:spPr>
        <p:txBody>
          <a:bodyPr>
            <a:normAutofit fontScale="90000"/>
          </a:bodyPr>
          <a:lstStyle/>
          <a:p>
            <a:pPr algn="ctr" fontAlgn="auto">
              <a:spcAft>
                <a:spcPts val="0"/>
              </a:spcAft>
              <a:defRPr/>
            </a:pPr>
            <a:r>
              <a:rPr lang="fr-FR" dirty="0" smtClean="0"/>
              <a:t>Recommandations en plongée d’exploration</a:t>
            </a:r>
            <a:endParaRPr lang="fr-FR" dirty="0"/>
          </a:p>
        </p:txBody>
      </p:sp>
      <p:sp>
        <p:nvSpPr>
          <p:cNvPr id="3" name="Espace réservé du contenu 2"/>
          <p:cNvSpPr>
            <a:spLocks noGrp="1"/>
          </p:cNvSpPr>
          <p:nvPr>
            <p:ph idx="1"/>
          </p:nvPr>
        </p:nvSpPr>
        <p:spPr>
          <a:xfrm>
            <a:off x="395288" y="1989138"/>
            <a:ext cx="8280400" cy="4535487"/>
          </a:xfrm>
        </p:spPr>
        <p:txBody>
          <a:bodyPr/>
          <a:lstStyle/>
          <a:p>
            <a:r>
              <a:rPr lang="fr-FR" sz="3200" smtClean="0"/>
              <a:t>Bonne condition physique et psychologique</a:t>
            </a:r>
          </a:p>
          <a:p>
            <a:r>
              <a:rPr lang="fr-FR" sz="3200" smtClean="0"/>
              <a:t>Vérifier l’équipement de sécurité</a:t>
            </a:r>
          </a:p>
          <a:p>
            <a:r>
              <a:rPr lang="fr-FR" sz="3200" smtClean="0"/>
              <a:t>Adapter le profil de plongée</a:t>
            </a:r>
          </a:p>
          <a:p>
            <a:r>
              <a:rPr lang="fr-FR" sz="3200" smtClean="0"/>
              <a:t>Limiter les efforts à la sortie</a:t>
            </a:r>
          </a:p>
          <a:p>
            <a:r>
              <a:rPr lang="fr-FR" sz="3200" smtClean="0"/>
              <a:t>Repos et hydratation</a:t>
            </a:r>
          </a:p>
          <a:p>
            <a:r>
              <a:rPr lang="fr-FR" sz="3200" smtClean="0"/>
              <a:t>1 plongée profonde par jour de plus de 45 m</a:t>
            </a:r>
          </a:p>
          <a:p>
            <a:r>
              <a:rPr lang="fr-FR" sz="3200" smtClean="0"/>
              <a:t>2 plongées successives par 24 heures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re 1"/>
          <p:cNvSpPr>
            <a:spLocks noGrp="1"/>
          </p:cNvSpPr>
          <p:nvPr>
            <p:ph type="title"/>
          </p:nvPr>
        </p:nvSpPr>
        <p:spPr/>
        <p:txBody>
          <a:bodyPr anchor="ctr"/>
          <a:lstStyle/>
          <a:p>
            <a:pPr algn="ctr"/>
            <a:r>
              <a:rPr lang="fr-FR" smtClean="0"/>
              <a:t>Cas particuliers</a:t>
            </a:r>
            <a:endParaRPr lang="fr-FR" b="1" smtClean="0"/>
          </a:p>
        </p:txBody>
      </p:sp>
      <p:sp>
        <p:nvSpPr>
          <p:cNvPr id="63490" name="Espace réservé du contenu 2"/>
          <p:cNvSpPr>
            <a:spLocks noGrp="1"/>
          </p:cNvSpPr>
          <p:nvPr>
            <p:ph idx="1"/>
          </p:nvPr>
        </p:nvSpPr>
        <p:spPr/>
        <p:txBody>
          <a:bodyPr/>
          <a:lstStyle/>
          <a:p>
            <a:r>
              <a:rPr lang="fr-FR" sz="4000" smtClean="0"/>
              <a:t>Alcool</a:t>
            </a:r>
          </a:p>
          <a:p>
            <a:endParaRPr lang="fr-FR" sz="4000" smtClean="0"/>
          </a:p>
          <a:p>
            <a:r>
              <a:rPr lang="fr-FR" sz="4000" smtClean="0"/>
              <a:t>Le foramen ovale perméable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Effect transition="in" filter="blinds(horizontal)">
                                      <p:cBhvr>
                                        <p:cTn id="7" dur="1000"/>
                                        <p:tgtEl>
                                          <p:spTgt spid="634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3490">
                                            <p:txEl>
                                              <p:pRg st="2" end="2"/>
                                            </p:txEl>
                                          </p:spTgt>
                                        </p:tgtEl>
                                        <p:attrNameLst>
                                          <p:attrName>style.visibility</p:attrName>
                                        </p:attrNameLst>
                                      </p:cBhvr>
                                      <p:to>
                                        <p:strVal val="visible"/>
                                      </p:to>
                                    </p:set>
                                    <p:animEffect transition="in" filter="blinds(horizontal)">
                                      <p:cBhvr>
                                        <p:cTn id="12" dur="1000"/>
                                        <p:tgtEl>
                                          <p:spTgt spid="634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re 1"/>
          <p:cNvSpPr>
            <a:spLocks noGrp="1"/>
          </p:cNvSpPr>
          <p:nvPr>
            <p:ph type="title"/>
          </p:nvPr>
        </p:nvSpPr>
        <p:spPr/>
        <p:txBody>
          <a:bodyPr anchor="ctr"/>
          <a:lstStyle/>
          <a:p>
            <a:pPr algn="ctr"/>
            <a:r>
              <a:rPr lang="fr-FR" smtClean="0"/>
              <a:t>Le FOP</a:t>
            </a:r>
          </a:p>
        </p:txBody>
      </p:sp>
      <p:sp>
        <p:nvSpPr>
          <p:cNvPr id="66562" name="Espace réservé du contenu 2"/>
          <p:cNvSpPr>
            <a:spLocks noGrp="1"/>
          </p:cNvSpPr>
          <p:nvPr>
            <p:ph idx="1"/>
          </p:nvPr>
        </p:nvSpPr>
        <p:spPr/>
        <p:txBody>
          <a:bodyPr/>
          <a:lstStyle/>
          <a:p>
            <a:r>
              <a:rPr lang="fr-FR" smtClean="0"/>
              <a:t>Existe chez environ 30 % des adultes</a:t>
            </a:r>
          </a:p>
        </p:txBody>
      </p:sp>
      <p:sp>
        <p:nvSpPr>
          <p:cNvPr id="14" name="Cœur 13"/>
          <p:cNvSpPr/>
          <p:nvPr/>
        </p:nvSpPr>
        <p:spPr>
          <a:xfrm>
            <a:off x="1187450" y="3644900"/>
            <a:ext cx="914400" cy="91440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5" name="Cœur 14"/>
          <p:cNvSpPr/>
          <p:nvPr/>
        </p:nvSpPr>
        <p:spPr>
          <a:xfrm>
            <a:off x="7019925" y="3644900"/>
            <a:ext cx="914400" cy="914400"/>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rgbClr val="FF0000"/>
              </a:solidFill>
            </a:endParaRPr>
          </a:p>
        </p:txBody>
      </p:sp>
      <p:sp>
        <p:nvSpPr>
          <p:cNvPr id="16" name="Organigramme : Délai 15"/>
          <p:cNvSpPr/>
          <p:nvPr/>
        </p:nvSpPr>
        <p:spPr>
          <a:xfrm rot="16200000">
            <a:off x="3725863" y="3051175"/>
            <a:ext cx="1620838" cy="1944687"/>
          </a:xfrm>
          <a:prstGeom prst="flowChartDelay">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fr-FR"/>
          </a:p>
        </p:txBody>
      </p:sp>
      <p:sp>
        <p:nvSpPr>
          <p:cNvPr id="66566" name="ZoneTexte 16"/>
          <p:cNvSpPr txBox="1">
            <a:spLocks noChangeArrowheads="1"/>
          </p:cNvSpPr>
          <p:nvPr/>
        </p:nvSpPr>
        <p:spPr bwMode="auto">
          <a:xfrm>
            <a:off x="900113" y="4508500"/>
            <a:ext cx="1368425" cy="369888"/>
          </a:xfrm>
          <a:prstGeom prst="rect">
            <a:avLst/>
          </a:prstGeom>
          <a:noFill/>
          <a:ln w="9525">
            <a:noFill/>
            <a:miter lim="800000"/>
            <a:headEnd/>
            <a:tailEnd/>
          </a:ln>
        </p:spPr>
        <p:txBody>
          <a:bodyPr>
            <a:spAutoFit/>
          </a:bodyPr>
          <a:lstStyle/>
          <a:p>
            <a:r>
              <a:rPr lang="fr-FR">
                <a:latin typeface="Constantia" pitchFamily="18" charset="0"/>
              </a:rPr>
              <a:t>Cœur droit</a:t>
            </a:r>
          </a:p>
        </p:txBody>
      </p:sp>
      <p:sp>
        <p:nvSpPr>
          <p:cNvPr id="66567" name="ZoneTexte 17"/>
          <p:cNvSpPr txBox="1">
            <a:spLocks noChangeArrowheads="1"/>
          </p:cNvSpPr>
          <p:nvPr/>
        </p:nvSpPr>
        <p:spPr bwMode="auto">
          <a:xfrm>
            <a:off x="6804025" y="4437063"/>
            <a:ext cx="1512888" cy="369887"/>
          </a:xfrm>
          <a:prstGeom prst="rect">
            <a:avLst/>
          </a:prstGeom>
          <a:noFill/>
          <a:ln w="9525">
            <a:noFill/>
            <a:miter lim="800000"/>
            <a:headEnd/>
            <a:tailEnd/>
          </a:ln>
        </p:spPr>
        <p:txBody>
          <a:bodyPr>
            <a:spAutoFit/>
          </a:bodyPr>
          <a:lstStyle/>
          <a:p>
            <a:r>
              <a:rPr lang="fr-FR">
                <a:latin typeface="Constantia" pitchFamily="18" charset="0"/>
              </a:rPr>
              <a:t>Cœur gauche</a:t>
            </a:r>
          </a:p>
        </p:txBody>
      </p:sp>
      <p:sp>
        <p:nvSpPr>
          <p:cNvPr id="66568" name="ZoneTexte 18"/>
          <p:cNvSpPr txBox="1">
            <a:spLocks noChangeArrowheads="1"/>
          </p:cNvSpPr>
          <p:nvPr/>
        </p:nvSpPr>
        <p:spPr bwMode="auto">
          <a:xfrm>
            <a:off x="3708400" y="3933825"/>
            <a:ext cx="1655763" cy="368300"/>
          </a:xfrm>
          <a:prstGeom prst="rect">
            <a:avLst/>
          </a:prstGeom>
          <a:noFill/>
          <a:ln w="9525">
            <a:noFill/>
            <a:miter lim="800000"/>
            <a:headEnd/>
            <a:tailEnd/>
          </a:ln>
        </p:spPr>
        <p:txBody>
          <a:bodyPr anchor="ctr">
            <a:spAutoFit/>
          </a:bodyPr>
          <a:lstStyle/>
          <a:p>
            <a:pPr algn="ctr"/>
            <a:r>
              <a:rPr lang="fr-FR">
                <a:latin typeface="Constantia" pitchFamily="18" charset="0"/>
              </a:rPr>
              <a:t>poumon</a:t>
            </a:r>
          </a:p>
        </p:txBody>
      </p:sp>
      <p:sp>
        <p:nvSpPr>
          <p:cNvPr id="20" name="Flèche droite 19"/>
          <p:cNvSpPr/>
          <p:nvPr/>
        </p:nvSpPr>
        <p:spPr>
          <a:xfrm>
            <a:off x="2268538" y="3933825"/>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1" name="Flèche droite 20"/>
          <p:cNvSpPr/>
          <p:nvPr/>
        </p:nvSpPr>
        <p:spPr>
          <a:xfrm>
            <a:off x="5867400" y="3860800"/>
            <a:ext cx="979488" cy="48418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2" name="Arc 21"/>
          <p:cNvSpPr/>
          <p:nvPr/>
        </p:nvSpPr>
        <p:spPr>
          <a:xfrm rot="10800000">
            <a:off x="1884363" y="2887663"/>
            <a:ext cx="5375275" cy="2989262"/>
          </a:xfrm>
          <a:prstGeom prst="arc">
            <a:avLst>
              <a:gd name="adj1" fmla="val 10806402"/>
              <a:gd name="adj2" fmla="val 0"/>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66572" name="ZoneTexte 22"/>
          <p:cNvSpPr txBox="1">
            <a:spLocks noChangeArrowheads="1"/>
          </p:cNvSpPr>
          <p:nvPr/>
        </p:nvSpPr>
        <p:spPr bwMode="auto">
          <a:xfrm>
            <a:off x="3924300" y="5876925"/>
            <a:ext cx="1439863" cy="369888"/>
          </a:xfrm>
          <a:prstGeom prst="rect">
            <a:avLst/>
          </a:prstGeom>
          <a:noFill/>
          <a:ln w="9525">
            <a:noFill/>
            <a:miter lim="800000"/>
            <a:headEnd/>
            <a:tailEnd/>
          </a:ln>
        </p:spPr>
        <p:txBody>
          <a:bodyPr>
            <a:spAutoFit/>
          </a:bodyPr>
          <a:lstStyle/>
          <a:p>
            <a:r>
              <a:rPr lang="fr-FR">
                <a:latin typeface="Constantia" pitchFamily="18" charset="0"/>
              </a:rPr>
              <a:t>Shunt, FOP</a:t>
            </a:r>
          </a:p>
        </p:txBody>
      </p:sp>
      <p:sp>
        <p:nvSpPr>
          <p:cNvPr id="24" name="Ellipse 23"/>
          <p:cNvSpPr/>
          <p:nvPr/>
        </p:nvSpPr>
        <p:spPr>
          <a:xfrm>
            <a:off x="3132138" y="5661025"/>
            <a:ext cx="122237" cy="1222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5" name="Ellipse 24"/>
          <p:cNvSpPr/>
          <p:nvPr/>
        </p:nvSpPr>
        <p:spPr>
          <a:xfrm>
            <a:off x="3284538" y="5813425"/>
            <a:ext cx="122237" cy="1222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6" name="Ellipse 25"/>
          <p:cNvSpPr/>
          <p:nvPr/>
        </p:nvSpPr>
        <p:spPr>
          <a:xfrm>
            <a:off x="3419475" y="5589588"/>
            <a:ext cx="122238" cy="1222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7" name="Ellipse 26"/>
          <p:cNvSpPr/>
          <p:nvPr/>
        </p:nvSpPr>
        <p:spPr>
          <a:xfrm>
            <a:off x="3276600" y="5589588"/>
            <a:ext cx="122238" cy="1222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8" name="Ellipse 27"/>
          <p:cNvSpPr/>
          <p:nvPr/>
        </p:nvSpPr>
        <p:spPr>
          <a:xfrm>
            <a:off x="3563938" y="5876925"/>
            <a:ext cx="122237" cy="1222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9" name="Ellipse 28"/>
          <p:cNvSpPr/>
          <p:nvPr/>
        </p:nvSpPr>
        <p:spPr>
          <a:xfrm>
            <a:off x="3492500" y="5732463"/>
            <a:ext cx="122238"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6579" name="ZoneTexte 29"/>
          <p:cNvSpPr txBox="1">
            <a:spLocks noChangeArrowheads="1"/>
          </p:cNvSpPr>
          <p:nvPr/>
        </p:nvSpPr>
        <p:spPr bwMode="auto">
          <a:xfrm>
            <a:off x="4284663" y="2420938"/>
            <a:ext cx="574675" cy="369887"/>
          </a:xfrm>
          <a:prstGeom prst="rect">
            <a:avLst/>
          </a:prstGeom>
          <a:noFill/>
          <a:ln w="9525">
            <a:noFill/>
            <a:miter lim="800000"/>
            <a:headEnd/>
            <a:tailEnd/>
          </a:ln>
        </p:spPr>
        <p:txBody>
          <a:bodyPr>
            <a:spAutoFit/>
          </a:bodyPr>
          <a:lstStyle/>
          <a:p>
            <a:r>
              <a:rPr lang="fr-FR">
                <a:latin typeface="Constantia" pitchFamily="18" charset="0"/>
              </a:rPr>
              <a:t>AIR</a:t>
            </a:r>
          </a:p>
        </p:txBody>
      </p:sp>
      <p:sp>
        <p:nvSpPr>
          <p:cNvPr id="33" name="Double flèche verticale 32"/>
          <p:cNvSpPr/>
          <p:nvPr/>
        </p:nvSpPr>
        <p:spPr>
          <a:xfrm>
            <a:off x="4356100" y="2708275"/>
            <a:ext cx="431800" cy="792163"/>
          </a:xfrm>
          <a:prstGeom prst="upDownArrow">
            <a:avLst/>
          </a:prstGeom>
          <a:gradFill flip="none" rotWithShape="1">
            <a:gsLst>
              <a:gs pos="0">
                <a:srgbClr val="16CE08">
                  <a:shade val="30000"/>
                  <a:satMod val="115000"/>
                </a:srgbClr>
              </a:gs>
              <a:gs pos="50000">
                <a:srgbClr val="16CE08">
                  <a:shade val="67500"/>
                  <a:satMod val="115000"/>
                </a:srgbClr>
              </a:gs>
              <a:gs pos="100000">
                <a:srgbClr val="16CE08">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rgbClr val="FF0000"/>
              </a:solidFill>
            </a:endParaRPr>
          </a:p>
        </p:txBody>
      </p:sp>
      <p:sp>
        <p:nvSpPr>
          <p:cNvPr id="34" name="Flèche droite à entaille 33"/>
          <p:cNvSpPr/>
          <p:nvPr/>
        </p:nvSpPr>
        <p:spPr>
          <a:xfrm>
            <a:off x="3924300" y="5589588"/>
            <a:ext cx="719138" cy="2159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re 1"/>
          <p:cNvSpPr>
            <a:spLocks noGrp="1"/>
          </p:cNvSpPr>
          <p:nvPr>
            <p:ph type="title"/>
          </p:nvPr>
        </p:nvSpPr>
        <p:spPr>
          <a:xfrm>
            <a:off x="468313" y="476250"/>
            <a:ext cx="8229600" cy="1143000"/>
          </a:xfrm>
        </p:spPr>
        <p:txBody>
          <a:bodyPr anchor="ctr"/>
          <a:lstStyle/>
          <a:p>
            <a:pPr algn="ctr"/>
            <a:r>
              <a:rPr lang="fr-FR" smtClean="0"/>
              <a:t>Cas particuliers</a:t>
            </a:r>
          </a:p>
        </p:txBody>
      </p:sp>
      <p:sp>
        <p:nvSpPr>
          <p:cNvPr id="3" name="Espace réservé du contenu 2"/>
          <p:cNvSpPr>
            <a:spLocks noGrp="1"/>
          </p:cNvSpPr>
          <p:nvPr>
            <p:ph idx="1"/>
          </p:nvPr>
        </p:nvSpPr>
        <p:spPr>
          <a:xfrm>
            <a:off x="468313" y="1557338"/>
            <a:ext cx="8229600" cy="4389437"/>
          </a:xfrm>
        </p:spPr>
        <p:txBody>
          <a:bodyPr/>
          <a:lstStyle/>
          <a:p>
            <a:endParaRPr lang="fr-FR" sz="4800" smtClean="0"/>
          </a:p>
          <a:p>
            <a:r>
              <a:rPr lang="fr-FR" sz="4800" smtClean="0"/>
              <a:t> Les plus de 60 ans</a:t>
            </a:r>
          </a:p>
          <a:p>
            <a:pPr>
              <a:buFont typeface="Wingdings 2" pitchFamily="18" charset="2"/>
              <a:buNone/>
            </a:pPr>
            <a:endParaRPr lang="fr-FR" sz="4800" smtClean="0"/>
          </a:p>
          <a:p>
            <a:r>
              <a:rPr lang="fr-FR" sz="4800" smtClean="0"/>
              <a:t> Les femmes</a:t>
            </a:r>
          </a:p>
          <a:p>
            <a:endParaRPr lang="fr-FR"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68313" y="549275"/>
            <a:ext cx="8229600" cy="1143000"/>
          </a:xfrm>
        </p:spPr>
        <p:txBody>
          <a:bodyPr anchor="ctr"/>
          <a:lstStyle/>
          <a:p>
            <a:pPr algn="ctr"/>
            <a:r>
              <a:rPr lang="fr-FR" smtClean="0"/>
              <a:t>LES RESULTATS</a:t>
            </a:r>
          </a:p>
        </p:txBody>
      </p:sp>
      <p:sp>
        <p:nvSpPr>
          <p:cNvPr id="3" name="Espace réservé du contenu 2"/>
          <p:cNvSpPr>
            <a:spLocks noGrp="1"/>
          </p:cNvSpPr>
          <p:nvPr>
            <p:ph idx="1"/>
          </p:nvPr>
        </p:nvSpPr>
        <p:spPr>
          <a:xfrm>
            <a:off x="395288" y="1700213"/>
            <a:ext cx="8229600" cy="4589462"/>
          </a:xfrm>
        </p:spPr>
        <p:txBody>
          <a:bodyPr>
            <a:normAutofit lnSpcReduction="10000"/>
          </a:bodyPr>
          <a:lstStyle/>
          <a:p>
            <a:pPr marL="274320" indent="-274320" fontAlgn="auto">
              <a:spcAft>
                <a:spcPts val="0"/>
              </a:spcAft>
              <a:buClr>
                <a:schemeClr val="accent3"/>
              </a:buClr>
              <a:buFont typeface="Wingdings 2"/>
              <a:buChar char=""/>
              <a:defRPr/>
            </a:pPr>
            <a:r>
              <a:rPr lang="fr-FR" sz="2800" dirty="0" smtClean="0"/>
              <a:t>64 réponses :</a:t>
            </a:r>
          </a:p>
          <a:p>
            <a:pPr marL="274320" indent="-274320" fontAlgn="auto">
              <a:spcAft>
                <a:spcPts val="0"/>
              </a:spcAft>
              <a:buClr>
                <a:schemeClr val="accent3"/>
              </a:buClr>
              <a:buFont typeface="Wingdings 2"/>
              <a:buChar char=""/>
              <a:defRPr/>
            </a:pPr>
            <a:endParaRPr lang="fr-FR" sz="2800" dirty="0" smtClean="0"/>
          </a:p>
          <a:p>
            <a:pPr marL="274320" indent="-274320" fontAlgn="auto">
              <a:spcAft>
                <a:spcPts val="0"/>
              </a:spcAft>
              <a:buClr>
                <a:schemeClr val="accent3"/>
              </a:buClr>
              <a:buFont typeface="Wingdings 2"/>
              <a:buChar char=""/>
              <a:defRPr/>
            </a:pPr>
            <a:r>
              <a:rPr lang="fr-FR" sz="2800" dirty="0" smtClean="0"/>
              <a:t>Hommes : </a:t>
            </a:r>
            <a:r>
              <a:rPr lang="fr-FR" sz="2800" dirty="0" smtClean="0"/>
              <a:t>69 % </a:t>
            </a:r>
            <a:endParaRPr lang="fr-FR" sz="2800" dirty="0" smtClean="0"/>
          </a:p>
          <a:p>
            <a:pPr marL="274320" indent="-274320" fontAlgn="auto">
              <a:spcAft>
                <a:spcPts val="0"/>
              </a:spcAft>
              <a:buClr>
                <a:schemeClr val="accent3"/>
              </a:buClr>
              <a:buFont typeface="Wingdings 2"/>
              <a:buChar char=""/>
              <a:defRPr/>
            </a:pPr>
            <a:r>
              <a:rPr lang="fr-FR" sz="2800" dirty="0" smtClean="0"/>
              <a:t>Femmes : </a:t>
            </a:r>
            <a:r>
              <a:rPr lang="fr-FR" sz="2800" dirty="0" smtClean="0"/>
              <a:t>31 %</a:t>
            </a:r>
            <a:endParaRPr lang="fr-FR" sz="2800" dirty="0" smtClean="0"/>
          </a:p>
          <a:p>
            <a:pPr marL="274320" indent="-274320" fontAlgn="auto">
              <a:spcAft>
                <a:spcPts val="0"/>
              </a:spcAft>
              <a:buClr>
                <a:schemeClr val="accent3"/>
              </a:buClr>
              <a:buFont typeface="Wingdings 2"/>
              <a:buChar char=""/>
              <a:defRPr/>
            </a:pPr>
            <a:endParaRPr lang="fr-FR" sz="2800" dirty="0" smtClean="0"/>
          </a:p>
          <a:p>
            <a:pPr marL="274320" indent="-274320" fontAlgn="auto">
              <a:spcAft>
                <a:spcPts val="0"/>
              </a:spcAft>
              <a:buClr>
                <a:schemeClr val="accent3"/>
              </a:buClr>
              <a:buFont typeface="Wingdings 2"/>
              <a:buChar char=""/>
              <a:defRPr/>
            </a:pPr>
            <a:r>
              <a:rPr lang="fr-FR" sz="2800" dirty="0" smtClean="0"/>
              <a:t>Age moyen : 45 ans</a:t>
            </a:r>
          </a:p>
          <a:p>
            <a:pPr marL="274320" indent="-274320" fontAlgn="auto">
              <a:spcAft>
                <a:spcPts val="0"/>
              </a:spcAft>
              <a:buClr>
                <a:schemeClr val="accent3"/>
              </a:buClr>
              <a:buFont typeface="Wingdings 2"/>
              <a:buChar char=""/>
              <a:defRPr/>
            </a:pPr>
            <a:endParaRPr lang="fr-FR" sz="2800" dirty="0" smtClean="0"/>
          </a:p>
          <a:p>
            <a:pPr marL="274320" indent="-274320" fontAlgn="auto">
              <a:spcAft>
                <a:spcPts val="0"/>
              </a:spcAft>
              <a:buClr>
                <a:schemeClr val="accent3"/>
              </a:buClr>
              <a:buFont typeface="Wingdings 2"/>
              <a:buChar char=""/>
              <a:defRPr/>
            </a:pPr>
            <a:r>
              <a:rPr lang="fr-FR" sz="2800" dirty="0" smtClean="0"/>
              <a:t>Nombre de plongées moyen : 298</a:t>
            </a:r>
          </a:p>
          <a:p>
            <a:pPr marL="274320" indent="-274320" fontAlgn="auto">
              <a:spcAft>
                <a:spcPts val="0"/>
              </a:spcAft>
              <a:buClr>
                <a:schemeClr val="accent3"/>
              </a:buClr>
              <a:buFont typeface="Wingdings 2"/>
              <a:buChar char=""/>
              <a:defRPr/>
            </a:pPr>
            <a:r>
              <a:rPr lang="fr-FR" sz="2800" dirty="0" smtClean="0"/>
              <a:t>Expérience moyenne de 13 ans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re 1"/>
          <p:cNvSpPr>
            <a:spLocks noGrp="1"/>
          </p:cNvSpPr>
          <p:nvPr>
            <p:ph type="title"/>
          </p:nvPr>
        </p:nvSpPr>
        <p:spPr>
          <a:xfrm>
            <a:off x="468313" y="692150"/>
            <a:ext cx="8229600" cy="1143000"/>
          </a:xfrm>
        </p:spPr>
        <p:txBody>
          <a:bodyPr anchor="ctr"/>
          <a:lstStyle/>
          <a:p>
            <a:pPr algn="ctr"/>
            <a:r>
              <a:rPr lang="fr-FR" smtClean="0"/>
              <a:t>ACTUALITES</a:t>
            </a:r>
          </a:p>
        </p:txBody>
      </p:sp>
      <p:sp>
        <p:nvSpPr>
          <p:cNvPr id="3" name="Espace réservé du contenu 2"/>
          <p:cNvSpPr>
            <a:spLocks noGrp="1"/>
          </p:cNvSpPr>
          <p:nvPr>
            <p:ph idx="1"/>
          </p:nvPr>
        </p:nvSpPr>
        <p:spPr>
          <a:xfrm>
            <a:off x="611560" y="2348880"/>
            <a:ext cx="8208912" cy="3528392"/>
          </a:xfrm>
        </p:spPr>
        <p:txBody>
          <a:bodyPr/>
          <a:lstStyle/>
          <a:p>
            <a:r>
              <a:rPr lang="fr-FR" sz="3200" dirty="0" smtClean="0"/>
              <a:t>Réduction de la vitesse de </a:t>
            </a:r>
            <a:r>
              <a:rPr lang="fr-FR" sz="3200" dirty="0" smtClean="0"/>
              <a:t>remontée</a:t>
            </a:r>
          </a:p>
          <a:p>
            <a:endParaRPr lang="fr-FR" sz="3200" dirty="0" smtClean="0"/>
          </a:p>
          <a:p>
            <a:r>
              <a:rPr lang="fr-FR" sz="3200" dirty="0" smtClean="0"/>
              <a:t>Majoration du palier de sécurité</a:t>
            </a:r>
            <a:endParaRPr lang="fr-FR" sz="3200" dirty="0" smtClean="0"/>
          </a:p>
          <a:p>
            <a:endParaRPr lang="fr-FR" sz="3200" dirty="0" smtClean="0"/>
          </a:p>
          <a:p>
            <a:r>
              <a:rPr lang="fr-FR" sz="3200" dirty="0" smtClean="0"/>
              <a:t>Introduction d’un palier supplémentaire</a:t>
            </a:r>
          </a:p>
          <a:p>
            <a:endParaRPr lang="fr-FR" dirty="0"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re 1"/>
          <p:cNvSpPr>
            <a:spLocks noGrp="1"/>
          </p:cNvSpPr>
          <p:nvPr>
            <p:ph type="title"/>
          </p:nvPr>
        </p:nvSpPr>
        <p:spPr>
          <a:xfrm>
            <a:off x="468313" y="692150"/>
            <a:ext cx="8229600" cy="1143000"/>
          </a:xfrm>
        </p:spPr>
        <p:txBody>
          <a:bodyPr anchor="ctr"/>
          <a:lstStyle/>
          <a:p>
            <a:pPr algn="ctr"/>
            <a:r>
              <a:rPr lang="fr-FR" smtClean="0"/>
              <a:t>ACTUALITES</a:t>
            </a:r>
          </a:p>
        </p:txBody>
      </p:sp>
      <p:pic>
        <p:nvPicPr>
          <p:cNvPr id="70664" name="Picture 8"/>
          <p:cNvPicPr>
            <a:picLocks noChangeAspect="1" noChangeArrowheads="1"/>
          </p:cNvPicPr>
          <p:nvPr/>
        </p:nvPicPr>
        <p:blipFill>
          <a:blip r:embed="rId3" cstate="print"/>
          <a:srcRect/>
          <a:stretch>
            <a:fillRect/>
          </a:stretch>
        </p:blipFill>
        <p:spPr bwMode="auto">
          <a:xfrm>
            <a:off x="179512" y="2276872"/>
            <a:ext cx="8748464" cy="33123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re 1"/>
          <p:cNvSpPr>
            <a:spLocks noGrp="1"/>
          </p:cNvSpPr>
          <p:nvPr>
            <p:ph type="title" idx="4294967295"/>
          </p:nvPr>
        </p:nvSpPr>
        <p:spPr/>
        <p:txBody>
          <a:bodyPr anchor="ctr"/>
          <a:lstStyle/>
          <a:p>
            <a:pPr algn="ctr"/>
            <a:r>
              <a:rPr lang="fr-FR" smtClean="0"/>
              <a:t>ACTUALITES</a:t>
            </a:r>
          </a:p>
        </p:txBody>
      </p:sp>
      <p:sp>
        <p:nvSpPr>
          <p:cNvPr id="3" name="Espace réservé du contenu 2"/>
          <p:cNvSpPr>
            <a:spLocks noGrp="1"/>
          </p:cNvSpPr>
          <p:nvPr>
            <p:ph idx="4294967295"/>
          </p:nvPr>
        </p:nvSpPr>
        <p:spPr>
          <a:xfrm>
            <a:off x="468313" y="1989138"/>
            <a:ext cx="8229600" cy="3744912"/>
          </a:xfrm>
        </p:spPr>
        <p:txBody>
          <a:bodyPr/>
          <a:lstStyle/>
          <a:p>
            <a:pPr>
              <a:lnSpc>
                <a:spcPct val="105000"/>
              </a:lnSpc>
            </a:pPr>
            <a:r>
              <a:rPr lang="fr-FR" sz="3200" smtClean="0"/>
              <a:t>Effet bénéfique de l’exposition à la chaleur avant une plongée</a:t>
            </a:r>
          </a:p>
          <a:p>
            <a:pPr>
              <a:lnSpc>
                <a:spcPct val="130000"/>
              </a:lnSpc>
            </a:pPr>
            <a:r>
              <a:rPr lang="fr-FR" sz="3200" smtClean="0"/>
              <a:t>Exercice physique avant la plongée</a:t>
            </a:r>
          </a:p>
          <a:p>
            <a:pPr>
              <a:lnSpc>
                <a:spcPct val="130000"/>
              </a:lnSpc>
            </a:pPr>
            <a:r>
              <a:rPr lang="fr-FR" sz="3200" smtClean="0"/>
              <a:t>Hydratation orale avant la plongée</a:t>
            </a:r>
          </a:p>
          <a:p>
            <a:pPr>
              <a:lnSpc>
                <a:spcPct val="130000"/>
              </a:lnSpc>
            </a:pPr>
            <a:r>
              <a:rPr lang="fr-FR" sz="3200" smtClean="0"/>
              <a:t>Oxygénation normobare avant plongée</a:t>
            </a:r>
            <a:endParaRPr lang="fr-F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smtClean="0"/>
              <a:t>CONCLUSIONS</a:t>
            </a:r>
            <a:endParaRPr lang="fr-FR" dirty="0"/>
          </a:p>
        </p:txBody>
      </p:sp>
      <p:sp>
        <p:nvSpPr>
          <p:cNvPr id="3" name="Espace réservé du contenu 2"/>
          <p:cNvSpPr>
            <a:spLocks noGrp="1"/>
          </p:cNvSpPr>
          <p:nvPr>
            <p:ph idx="1"/>
          </p:nvPr>
        </p:nvSpPr>
        <p:spPr/>
        <p:txBody>
          <a:bodyPr anchor="t"/>
          <a:lstStyle/>
          <a:p>
            <a:pPr algn="ctr"/>
            <a:endParaRPr lang="fr-FR" sz="6000" dirty="0" smtClean="0"/>
          </a:p>
          <a:p>
            <a:pPr algn="ctr"/>
            <a:r>
              <a:rPr lang="fr-FR" sz="6000" dirty="0" smtClean="0"/>
              <a:t>Entraînement +++</a:t>
            </a:r>
            <a:endParaRPr lang="fr-FR" sz="6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re 1"/>
          <p:cNvSpPr>
            <a:spLocks noGrp="1"/>
          </p:cNvSpPr>
          <p:nvPr>
            <p:ph type="title"/>
          </p:nvPr>
        </p:nvSpPr>
        <p:spPr/>
        <p:txBody>
          <a:bodyPr anchor="ctr"/>
          <a:lstStyle/>
          <a:p>
            <a:pPr algn="ctr"/>
            <a:r>
              <a:rPr lang="fr-FR" smtClean="0"/>
              <a:t>CONCLUSION</a:t>
            </a:r>
          </a:p>
        </p:txBody>
      </p:sp>
      <p:sp>
        <p:nvSpPr>
          <p:cNvPr id="72706" name="Espace réservé du contenu 4"/>
          <p:cNvSpPr>
            <a:spLocks noGrp="1"/>
          </p:cNvSpPr>
          <p:nvPr>
            <p:ph idx="1"/>
          </p:nvPr>
        </p:nvSpPr>
        <p:spPr>
          <a:xfrm>
            <a:off x="467544" y="2132856"/>
            <a:ext cx="8229600" cy="4389437"/>
          </a:xfrm>
        </p:spPr>
        <p:txBody>
          <a:bodyPr/>
          <a:lstStyle/>
          <a:p>
            <a:pPr>
              <a:buNone/>
            </a:pPr>
            <a:r>
              <a:rPr lang="fr-FR" dirty="0" smtClean="0"/>
              <a:t>Mauvaises conditions                 ADD</a:t>
            </a:r>
          </a:p>
          <a:p>
            <a:pPr>
              <a:buNone/>
            </a:pPr>
            <a:endParaRPr lang="fr-FR" dirty="0" smtClean="0"/>
          </a:p>
          <a:p>
            <a:pPr>
              <a:buNone/>
            </a:pPr>
            <a:r>
              <a:rPr lang="fr-FR" dirty="0" smtClean="0"/>
              <a:t>Association de facteurs de risques                  ADD</a:t>
            </a:r>
          </a:p>
          <a:p>
            <a:pPr>
              <a:buNone/>
            </a:pPr>
            <a:endParaRPr lang="fr-FR" dirty="0" smtClean="0"/>
          </a:p>
          <a:p>
            <a:pPr>
              <a:buNone/>
            </a:pPr>
            <a:r>
              <a:rPr lang="fr-FR" dirty="0" smtClean="0"/>
              <a:t>Reconnaissance des signes                  Diagnostic rapide</a:t>
            </a:r>
          </a:p>
          <a:p>
            <a:pPr>
              <a:buNone/>
            </a:pPr>
            <a:endParaRPr lang="fr-FR" dirty="0" smtClean="0"/>
          </a:p>
          <a:p>
            <a:pPr>
              <a:buNone/>
            </a:pPr>
            <a:r>
              <a:rPr lang="fr-FR" dirty="0" smtClean="0"/>
              <a:t>Prise en charge précoce                    Récupération</a:t>
            </a:r>
          </a:p>
          <a:p>
            <a:pPr>
              <a:buNone/>
            </a:pPr>
            <a:endParaRPr lang="fr-FR" dirty="0" smtClean="0"/>
          </a:p>
        </p:txBody>
      </p:sp>
      <p:sp>
        <p:nvSpPr>
          <p:cNvPr id="4" name="Flèche droite 3"/>
          <p:cNvSpPr/>
          <p:nvPr/>
        </p:nvSpPr>
        <p:spPr>
          <a:xfrm>
            <a:off x="4139952" y="2276872"/>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5940152" y="3284984"/>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4788024" y="4221088"/>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4499992" y="5157192"/>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re 1"/>
          <p:cNvSpPr>
            <a:spLocks noGrp="1"/>
          </p:cNvSpPr>
          <p:nvPr>
            <p:ph type="title"/>
          </p:nvPr>
        </p:nvSpPr>
        <p:spPr/>
        <p:txBody>
          <a:bodyPr anchor="ctr"/>
          <a:lstStyle/>
          <a:p>
            <a:pPr algn="ctr"/>
            <a:r>
              <a:rPr lang="fr-FR" smtClean="0"/>
              <a:t>QUESTIONS ?</a:t>
            </a:r>
          </a:p>
        </p:txBody>
      </p:sp>
      <p:pic>
        <p:nvPicPr>
          <p:cNvPr id="4" name="MVI_0962.AVI">
            <a:hlinkClick r:id="" action="ppaction://media"/>
          </p:cNvPr>
          <p:cNvPicPr>
            <a:picLocks noGrp="1" noRot="1" noChangeAspect="1"/>
          </p:cNvPicPr>
          <p:nvPr>
            <p:ph idx="1"/>
            <a:videoFile r:link="rId1"/>
          </p:nvPr>
        </p:nvPicPr>
        <p:blipFill>
          <a:blip r:embed="rId4" cstate="print"/>
          <a:srcRect/>
          <a:stretch>
            <a:fillRect/>
          </a:stretch>
        </p:blipFill>
        <p:spPr>
          <a:xfrm>
            <a:off x="1524000" y="1844675"/>
            <a:ext cx="6096000" cy="4572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3133"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repeatCount="indefinite"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a:xfrm>
            <a:off x="468313" y="549275"/>
            <a:ext cx="8229600" cy="1143000"/>
          </a:xfrm>
        </p:spPr>
        <p:txBody>
          <a:bodyPr anchor="ctr"/>
          <a:lstStyle/>
          <a:p>
            <a:pPr algn="ctr"/>
            <a:r>
              <a:rPr lang="fr-FR" smtClean="0"/>
              <a:t>LES RESULTATS</a:t>
            </a:r>
          </a:p>
        </p:txBody>
      </p:sp>
      <p:sp>
        <p:nvSpPr>
          <p:cNvPr id="3" name="Espace réservé du contenu 2"/>
          <p:cNvSpPr>
            <a:spLocks noGrp="1"/>
          </p:cNvSpPr>
          <p:nvPr>
            <p:ph idx="1"/>
          </p:nvPr>
        </p:nvSpPr>
        <p:spPr>
          <a:xfrm>
            <a:off x="457200" y="1773238"/>
            <a:ext cx="8218488" cy="4551362"/>
          </a:xfrm>
        </p:spPr>
        <p:txBody>
          <a:bodyPr>
            <a:normAutofit lnSpcReduction="10000"/>
          </a:bodyPr>
          <a:lstStyle/>
          <a:p>
            <a:pPr marL="274320" indent="-274320" fontAlgn="auto">
              <a:spcAft>
                <a:spcPts val="0"/>
              </a:spcAft>
              <a:buClr>
                <a:schemeClr val="accent3"/>
              </a:buClr>
              <a:buFont typeface="Wingdings 2"/>
              <a:buChar char=""/>
              <a:defRPr/>
            </a:pPr>
            <a:r>
              <a:rPr lang="fr-FR" sz="2800" dirty="0" smtClean="0"/>
              <a:t>IMC moyen : 24.6 kg/m²</a:t>
            </a:r>
          </a:p>
          <a:p>
            <a:pPr marL="274320" indent="-274320" fontAlgn="auto">
              <a:spcAft>
                <a:spcPts val="0"/>
              </a:spcAft>
              <a:buClr>
                <a:schemeClr val="accent3"/>
              </a:buClr>
              <a:buFont typeface="Wingdings 2"/>
              <a:buChar char=""/>
              <a:defRPr/>
            </a:pPr>
            <a:endParaRPr lang="fr-FR" sz="2800" dirty="0" smtClean="0"/>
          </a:p>
          <a:p>
            <a:pPr marL="274320" indent="-274320" fontAlgn="auto">
              <a:spcAft>
                <a:spcPts val="0"/>
              </a:spcAft>
              <a:buClr>
                <a:schemeClr val="accent3"/>
              </a:buClr>
              <a:buFont typeface="Wingdings 2"/>
              <a:buChar char=""/>
              <a:defRPr/>
            </a:pPr>
            <a:r>
              <a:rPr lang="fr-FR" sz="2800" dirty="0" smtClean="0"/>
              <a:t>Fumeurs : 12 %</a:t>
            </a:r>
          </a:p>
          <a:p>
            <a:pPr marL="274320" indent="-274320" fontAlgn="auto">
              <a:spcAft>
                <a:spcPts val="0"/>
              </a:spcAft>
              <a:buClr>
                <a:schemeClr val="accent3"/>
              </a:buClr>
              <a:buFont typeface="Wingdings 2"/>
              <a:buChar char=""/>
              <a:defRPr/>
            </a:pPr>
            <a:endParaRPr lang="fr-FR" sz="2800" dirty="0" smtClean="0"/>
          </a:p>
          <a:p>
            <a:pPr marL="274320" indent="-274320" fontAlgn="auto">
              <a:spcAft>
                <a:spcPts val="0"/>
              </a:spcAft>
              <a:buClr>
                <a:schemeClr val="accent3"/>
              </a:buClr>
              <a:buFont typeface="Wingdings 2"/>
              <a:buChar char=""/>
              <a:defRPr/>
            </a:pPr>
            <a:r>
              <a:rPr lang="fr-FR" sz="2800" dirty="0" smtClean="0"/>
              <a:t>Consommation régulière d’alcool : 9 %</a:t>
            </a:r>
          </a:p>
          <a:p>
            <a:pPr marL="274320" indent="-274320" fontAlgn="auto">
              <a:spcAft>
                <a:spcPts val="0"/>
              </a:spcAft>
              <a:buClr>
                <a:schemeClr val="accent3"/>
              </a:buClr>
              <a:buFont typeface="Wingdings 2"/>
              <a:buChar char=""/>
              <a:defRPr/>
            </a:pPr>
            <a:r>
              <a:rPr lang="fr-FR" sz="2800" dirty="0" smtClean="0"/>
              <a:t>Consommation occasionnelle : 75 %</a:t>
            </a:r>
          </a:p>
          <a:p>
            <a:pPr marL="274320" indent="-274320" fontAlgn="auto">
              <a:spcAft>
                <a:spcPts val="0"/>
              </a:spcAft>
              <a:buClr>
                <a:schemeClr val="accent3"/>
              </a:buClr>
              <a:buFont typeface="Wingdings 2"/>
              <a:buChar char=""/>
              <a:defRPr/>
            </a:pPr>
            <a:endParaRPr lang="fr-FR" sz="2800" dirty="0" smtClean="0"/>
          </a:p>
          <a:p>
            <a:pPr marL="274320" indent="-274320" fontAlgn="auto">
              <a:spcAft>
                <a:spcPts val="0"/>
              </a:spcAft>
              <a:buClr>
                <a:schemeClr val="accent3"/>
              </a:buClr>
              <a:buFont typeface="Wingdings 2"/>
              <a:buChar char=""/>
              <a:defRPr/>
            </a:pPr>
            <a:r>
              <a:rPr lang="fr-FR" sz="2800" dirty="0" smtClean="0"/>
              <a:t>Sportifs : 50 %</a:t>
            </a:r>
          </a:p>
          <a:p>
            <a:pPr marL="274320" indent="-274320" fontAlgn="auto">
              <a:spcAft>
                <a:spcPts val="0"/>
              </a:spcAft>
              <a:buClr>
                <a:schemeClr val="accent3"/>
              </a:buClr>
              <a:buFont typeface="Wingdings 2"/>
              <a:buChar char=""/>
              <a:defRPr/>
            </a:pPr>
            <a:r>
              <a:rPr lang="fr-FR" sz="2800" dirty="0" smtClean="0"/>
              <a:t>Traitement médicamenteux régulier : 20 %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re 1"/>
          <p:cNvSpPr>
            <a:spLocks noGrp="1"/>
          </p:cNvSpPr>
          <p:nvPr>
            <p:ph type="title"/>
          </p:nvPr>
        </p:nvSpPr>
        <p:spPr/>
        <p:txBody>
          <a:bodyPr anchor="ctr"/>
          <a:lstStyle/>
          <a:p>
            <a:pPr algn="ctr"/>
            <a:r>
              <a:rPr lang="fr-FR" smtClean="0"/>
              <a:t>LES RESULTATS</a:t>
            </a:r>
          </a:p>
        </p:txBody>
      </p:sp>
      <p:sp>
        <p:nvSpPr>
          <p:cNvPr id="21506" name="Espace réservé du contenu 2"/>
          <p:cNvSpPr>
            <a:spLocks noGrp="1"/>
          </p:cNvSpPr>
          <p:nvPr>
            <p:ph idx="1"/>
          </p:nvPr>
        </p:nvSpPr>
        <p:spPr>
          <a:xfrm>
            <a:off x="395288" y="1989138"/>
            <a:ext cx="8353425" cy="4464050"/>
          </a:xfrm>
        </p:spPr>
        <p:txBody>
          <a:bodyPr/>
          <a:lstStyle/>
          <a:p>
            <a:endParaRPr lang="fr-FR" dirty="0" smtClean="0"/>
          </a:p>
          <a:p>
            <a:r>
              <a:rPr lang="fr-FR" sz="2800" dirty="0" smtClean="0"/>
              <a:t>8 </a:t>
            </a:r>
            <a:r>
              <a:rPr lang="fr-FR" sz="2800" dirty="0" smtClean="0"/>
              <a:t>accidents </a:t>
            </a:r>
            <a:r>
              <a:rPr lang="fr-FR" sz="2800" dirty="0" smtClean="0"/>
              <a:t>de décompression pour 19.100 plongées</a:t>
            </a:r>
          </a:p>
          <a:p>
            <a:endParaRPr lang="fr-FR" sz="2800" dirty="0" smtClean="0"/>
          </a:p>
          <a:p>
            <a:pPr>
              <a:buFont typeface="Wingdings 2" pitchFamily="18" charset="2"/>
              <a:buNone/>
            </a:pPr>
            <a:endParaRPr lang="fr-FR" sz="2800" dirty="0" smtClean="0"/>
          </a:p>
          <a:p>
            <a:r>
              <a:rPr lang="fr-FR" sz="2800" dirty="0" smtClean="0"/>
              <a:t>Ratio d’1 ADD pour </a:t>
            </a:r>
            <a:r>
              <a:rPr lang="fr-FR" sz="2800" dirty="0" smtClean="0"/>
              <a:t>3.180 </a:t>
            </a:r>
            <a:r>
              <a:rPr lang="fr-FR" sz="2800" dirty="0" smtClean="0"/>
              <a:t>plongées (accidents déclarés)</a:t>
            </a:r>
          </a:p>
          <a:p>
            <a:r>
              <a:rPr lang="fr-FR" sz="2800" dirty="0" smtClean="0"/>
              <a:t>Ratio d’1 ADD pour 2.390 plongées (total)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re 1"/>
          <p:cNvSpPr>
            <a:spLocks noGrp="1"/>
          </p:cNvSpPr>
          <p:nvPr>
            <p:ph type="title"/>
          </p:nvPr>
        </p:nvSpPr>
        <p:spPr/>
        <p:txBody>
          <a:bodyPr anchor="ctr"/>
          <a:lstStyle/>
          <a:p>
            <a:pPr algn="ctr"/>
            <a:r>
              <a:rPr lang="fr-FR" smtClean="0"/>
              <a:t>Les accidentés</a:t>
            </a:r>
          </a:p>
        </p:txBody>
      </p:sp>
      <p:sp>
        <p:nvSpPr>
          <p:cNvPr id="23554" name="Espace réservé du contenu 2"/>
          <p:cNvSpPr>
            <a:spLocks noGrp="1"/>
          </p:cNvSpPr>
          <p:nvPr>
            <p:ph idx="1"/>
          </p:nvPr>
        </p:nvSpPr>
        <p:spPr/>
        <p:txBody>
          <a:bodyPr/>
          <a:lstStyle/>
          <a:p>
            <a:pPr>
              <a:lnSpc>
                <a:spcPct val="200000"/>
              </a:lnSpc>
            </a:pPr>
            <a:r>
              <a:rPr lang="fr-FR" sz="2800" dirty="0" smtClean="0"/>
              <a:t>3 hommes et 4 femmes</a:t>
            </a:r>
          </a:p>
          <a:p>
            <a:pPr>
              <a:lnSpc>
                <a:spcPct val="200000"/>
              </a:lnSpc>
            </a:pPr>
            <a:r>
              <a:rPr lang="fr-FR" sz="2800" dirty="0" smtClean="0"/>
              <a:t>2 </a:t>
            </a:r>
            <a:r>
              <a:rPr lang="fr-FR" sz="2800" dirty="0" err="1" smtClean="0"/>
              <a:t>encadrants</a:t>
            </a:r>
            <a:endParaRPr lang="fr-FR" sz="2800" dirty="0" smtClean="0"/>
          </a:p>
          <a:p>
            <a:pPr>
              <a:lnSpc>
                <a:spcPct val="200000"/>
              </a:lnSpc>
            </a:pPr>
            <a:r>
              <a:rPr lang="fr-FR" sz="2800" dirty="0" smtClean="0"/>
              <a:t>3 </a:t>
            </a:r>
            <a:r>
              <a:rPr lang="fr-FR" sz="2800" dirty="0" smtClean="0"/>
              <a:t>Niveau </a:t>
            </a:r>
            <a:r>
              <a:rPr lang="fr-FR" sz="2800" dirty="0" smtClean="0"/>
              <a:t>4</a:t>
            </a:r>
          </a:p>
          <a:p>
            <a:pPr>
              <a:lnSpc>
                <a:spcPct val="200000"/>
              </a:lnSpc>
            </a:pPr>
            <a:r>
              <a:rPr lang="fr-FR" sz="2800" dirty="0" smtClean="0"/>
              <a:t>2 </a:t>
            </a:r>
            <a:r>
              <a:rPr lang="fr-FR" sz="2800" dirty="0" smtClean="0"/>
              <a:t>Niveau </a:t>
            </a:r>
            <a:r>
              <a:rPr lang="fr-FR" sz="2800" dirty="0" smtClean="0"/>
              <a:t>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468313" y="476250"/>
            <a:ext cx="8229600" cy="1143000"/>
          </a:xfrm>
        </p:spPr>
        <p:txBody>
          <a:bodyPr anchor="ctr"/>
          <a:lstStyle/>
          <a:p>
            <a:pPr algn="ctr"/>
            <a:r>
              <a:rPr lang="fr-FR" smtClean="0"/>
              <a:t>Les accidentés</a:t>
            </a:r>
          </a:p>
        </p:txBody>
      </p:sp>
      <p:sp>
        <p:nvSpPr>
          <p:cNvPr id="25602" name="Espace réservé du contenu 2"/>
          <p:cNvSpPr>
            <a:spLocks noGrp="1"/>
          </p:cNvSpPr>
          <p:nvPr>
            <p:ph sz="half" idx="1"/>
          </p:nvPr>
        </p:nvSpPr>
        <p:spPr>
          <a:xfrm>
            <a:off x="323850" y="2133600"/>
            <a:ext cx="4038600" cy="3956050"/>
          </a:xfrm>
        </p:spPr>
        <p:txBody>
          <a:bodyPr/>
          <a:lstStyle/>
          <a:p>
            <a:pPr algn="ctr">
              <a:buNone/>
            </a:pPr>
            <a:r>
              <a:rPr lang="fr-FR" sz="3200" dirty="0" smtClean="0"/>
              <a:t>Données OVM</a:t>
            </a:r>
          </a:p>
          <a:p>
            <a:pPr algn="ctr">
              <a:buNone/>
            </a:pPr>
            <a:endParaRPr lang="fr-FR" sz="3200" dirty="0" smtClean="0"/>
          </a:p>
          <a:p>
            <a:r>
              <a:rPr lang="fr-FR" sz="3200" dirty="0" smtClean="0"/>
              <a:t> 2 </a:t>
            </a:r>
            <a:r>
              <a:rPr lang="fr-FR" sz="3200" dirty="0" err="1" smtClean="0"/>
              <a:t>e</a:t>
            </a:r>
            <a:r>
              <a:rPr lang="fr-FR" sz="3200" dirty="0" err="1" smtClean="0"/>
              <a:t>ncadrants</a:t>
            </a:r>
            <a:r>
              <a:rPr lang="fr-FR" sz="3200" dirty="0" smtClean="0"/>
              <a:t> : 28 %</a:t>
            </a:r>
            <a:endParaRPr lang="fr-FR" sz="3200" dirty="0" smtClean="0"/>
          </a:p>
          <a:p>
            <a:r>
              <a:rPr lang="fr-FR" sz="3200" dirty="0" smtClean="0"/>
              <a:t> 3 </a:t>
            </a:r>
            <a:r>
              <a:rPr lang="fr-FR" sz="3200" dirty="0" smtClean="0"/>
              <a:t>Niveau 4 : 43 %</a:t>
            </a:r>
            <a:endParaRPr lang="fr-FR" sz="3200" dirty="0" smtClean="0"/>
          </a:p>
          <a:p>
            <a:r>
              <a:rPr lang="fr-FR" sz="3200" dirty="0" smtClean="0"/>
              <a:t> 2 </a:t>
            </a:r>
            <a:r>
              <a:rPr lang="fr-FR" sz="3200" dirty="0" smtClean="0"/>
              <a:t>Niveau 3 : 28 %</a:t>
            </a:r>
            <a:endParaRPr lang="fr-FR" sz="3200" dirty="0" smtClean="0"/>
          </a:p>
          <a:p>
            <a:pPr>
              <a:buNone/>
            </a:pPr>
            <a:endParaRPr lang="fr-FR" sz="4000" dirty="0" smtClean="0"/>
          </a:p>
        </p:txBody>
      </p:sp>
      <p:sp>
        <p:nvSpPr>
          <p:cNvPr id="25603" name="Espace réservé du contenu 3"/>
          <p:cNvSpPr>
            <a:spLocks noGrp="1"/>
          </p:cNvSpPr>
          <p:nvPr>
            <p:ph sz="half" idx="2"/>
          </p:nvPr>
        </p:nvSpPr>
        <p:spPr>
          <a:xfrm>
            <a:off x="4356100" y="2060575"/>
            <a:ext cx="4619625" cy="3816350"/>
          </a:xfrm>
        </p:spPr>
        <p:txBody>
          <a:bodyPr/>
          <a:lstStyle/>
          <a:p>
            <a:pPr algn="ctr">
              <a:buNone/>
            </a:pPr>
            <a:r>
              <a:rPr lang="fr-FR" sz="3200" dirty="0" smtClean="0"/>
              <a:t>Données FFESSM </a:t>
            </a:r>
          </a:p>
          <a:p>
            <a:pPr algn="ctr">
              <a:buNone/>
            </a:pPr>
            <a:endParaRPr lang="fr-FR" sz="3200" dirty="0" smtClean="0"/>
          </a:p>
          <a:p>
            <a:r>
              <a:rPr lang="fr-FR" sz="3200" dirty="0" smtClean="0"/>
              <a:t> Niveau </a:t>
            </a:r>
            <a:r>
              <a:rPr lang="fr-FR" sz="3200" dirty="0" smtClean="0"/>
              <a:t>1 : </a:t>
            </a:r>
            <a:r>
              <a:rPr lang="fr-FR" sz="3200" dirty="0" smtClean="0"/>
              <a:t>20 %</a:t>
            </a:r>
            <a:endParaRPr lang="fr-FR" sz="3200" dirty="0" smtClean="0"/>
          </a:p>
          <a:p>
            <a:r>
              <a:rPr lang="fr-FR" sz="3200" dirty="0" smtClean="0"/>
              <a:t> Niveau 2 : </a:t>
            </a:r>
            <a:r>
              <a:rPr lang="fr-FR" sz="3200" dirty="0" smtClean="0"/>
              <a:t>27 %</a:t>
            </a:r>
            <a:endParaRPr lang="fr-FR" sz="3200" dirty="0" smtClean="0"/>
          </a:p>
          <a:p>
            <a:r>
              <a:rPr lang="fr-FR" sz="3200" dirty="0" smtClean="0"/>
              <a:t> </a:t>
            </a:r>
            <a:r>
              <a:rPr lang="fr-FR" sz="3200" dirty="0" smtClean="0"/>
              <a:t>Niveaux </a:t>
            </a:r>
            <a:r>
              <a:rPr lang="fr-FR" sz="3200" dirty="0" smtClean="0"/>
              <a:t>3 et 4 : </a:t>
            </a:r>
            <a:r>
              <a:rPr lang="fr-FR" sz="3200" dirty="0" smtClean="0"/>
              <a:t>33 %</a:t>
            </a:r>
            <a:endParaRPr lang="fr-FR" sz="3200" dirty="0" smtClean="0"/>
          </a:p>
          <a:p>
            <a:r>
              <a:rPr lang="fr-FR" sz="3200" dirty="0" smtClean="0"/>
              <a:t> Moniteurs : </a:t>
            </a:r>
            <a:r>
              <a:rPr lang="fr-FR" sz="3200" dirty="0" smtClean="0"/>
              <a:t>20 % </a:t>
            </a:r>
            <a:endParaRPr lang="fr-FR" sz="3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noGrp="1"/>
          </p:cNvSpPr>
          <p:nvPr>
            <p:ph type="title"/>
          </p:nvPr>
        </p:nvSpPr>
        <p:spPr/>
        <p:txBody>
          <a:bodyPr anchor="ctr"/>
          <a:lstStyle/>
          <a:p>
            <a:pPr algn="ctr"/>
            <a:r>
              <a:rPr lang="fr-FR" smtClean="0"/>
              <a:t>Les circonstances</a:t>
            </a:r>
          </a:p>
        </p:txBody>
      </p:sp>
      <p:sp>
        <p:nvSpPr>
          <p:cNvPr id="27650" name="Espace réservé du contenu 2"/>
          <p:cNvSpPr>
            <a:spLocks noGrp="1"/>
          </p:cNvSpPr>
          <p:nvPr>
            <p:ph idx="1"/>
          </p:nvPr>
        </p:nvSpPr>
        <p:spPr>
          <a:xfrm>
            <a:off x="468313" y="2349500"/>
            <a:ext cx="8229600" cy="2789238"/>
          </a:xfrm>
        </p:spPr>
        <p:txBody>
          <a:bodyPr/>
          <a:lstStyle/>
          <a:p>
            <a:r>
              <a:rPr lang="fr-FR" sz="3400" dirty="0" smtClean="0"/>
              <a:t> 1 ADD en plongée technique (</a:t>
            </a:r>
            <a:r>
              <a:rPr lang="fr-FR" sz="3400" dirty="0" smtClean="0"/>
              <a:t>12.5 %)</a:t>
            </a:r>
            <a:endParaRPr lang="fr-FR" sz="3400" dirty="0" smtClean="0"/>
          </a:p>
          <a:p>
            <a:pPr>
              <a:buFont typeface="Wingdings 2" pitchFamily="18" charset="2"/>
              <a:buNone/>
            </a:pPr>
            <a:endParaRPr lang="fr-FR" sz="3400" dirty="0" smtClean="0"/>
          </a:p>
          <a:p>
            <a:r>
              <a:rPr lang="fr-FR" sz="3400" dirty="0" smtClean="0"/>
              <a:t> 7 ADD en plongée </a:t>
            </a:r>
            <a:r>
              <a:rPr lang="fr-FR" sz="3400" dirty="0" smtClean="0"/>
              <a:t>d’exploration (87.5 %)</a:t>
            </a:r>
            <a:endParaRPr lang="fr-FR" sz="3400" dirty="0" smtClean="0"/>
          </a:p>
          <a:p>
            <a:pPr>
              <a:buFont typeface="Wingdings 2" pitchFamily="18" charset="2"/>
              <a:buNone/>
            </a:pPr>
            <a:endParaRPr lang="fr-F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noGrp="1"/>
          </p:cNvSpPr>
          <p:nvPr>
            <p:ph type="title"/>
          </p:nvPr>
        </p:nvSpPr>
        <p:spPr/>
        <p:txBody>
          <a:bodyPr anchor="ctr"/>
          <a:lstStyle/>
          <a:p>
            <a:pPr algn="ctr"/>
            <a:r>
              <a:rPr lang="fr-FR" smtClean="0"/>
              <a:t>Les données fédérales</a:t>
            </a:r>
          </a:p>
        </p:txBody>
      </p:sp>
      <p:sp>
        <p:nvSpPr>
          <p:cNvPr id="29698" name="Espace réservé du contenu 2"/>
          <p:cNvSpPr>
            <a:spLocks noGrp="1"/>
          </p:cNvSpPr>
          <p:nvPr>
            <p:ph idx="1"/>
          </p:nvPr>
        </p:nvSpPr>
        <p:spPr>
          <a:xfrm>
            <a:off x="250825" y="2276475"/>
            <a:ext cx="8713788" cy="3529013"/>
          </a:xfrm>
        </p:spPr>
        <p:txBody>
          <a:bodyPr/>
          <a:lstStyle/>
          <a:p>
            <a:r>
              <a:rPr lang="fr-FR" sz="3200" smtClean="0"/>
              <a:t>30% des ADD en plongée d’exercice</a:t>
            </a:r>
          </a:p>
          <a:p>
            <a:pPr>
              <a:buFont typeface="Wingdings 2" pitchFamily="18" charset="2"/>
              <a:buNone/>
            </a:pPr>
            <a:endParaRPr lang="fr-FR" sz="3200" smtClean="0"/>
          </a:p>
          <a:p>
            <a:r>
              <a:rPr lang="fr-FR" sz="3200" smtClean="0"/>
              <a:t>15% des ADD en explo avec faute de procédure</a:t>
            </a:r>
          </a:p>
          <a:p>
            <a:pPr>
              <a:buFont typeface="Wingdings 2" pitchFamily="18" charset="2"/>
              <a:buNone/>
            </a:pPr>
            <a:endParaRPr lang="fr-FR" sz="3200" smtClean="0"/>
          </a:p>
          <a:p>
            <a:r>
              <a:rPr lang="fr-FR" sz="3200" smtClean="0"/>
              <a:t>55% des ADD en explo sans faute de procédure</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8|2.6|8.8|5.5|8|8.9|3.7"/>
</p:tagLst>
</file>

<file path=ppt/tags/tag10.xml><?xml version="1.0" encoding="utf-8"?>
<p:tagLst xmlns:a="http://schemas.openxmlformats.org/drawingml/2006/main" xmlns:r="http://schemas.openxmlformats.org/officeDocument/2006/relationships" xmlns:p="http://schemas.openxmlformats.org/presentationml/2006/main">
  <p:tag name="TIMING" val="|2.3|2.7|6.6|8.7|4.1|2.5|3.7"/>
</p:tagLst>
</file>

<file path=ppt/tags/tag11.xml><?xml version="1.0" encoding="utf-8"?>
<p:tagLst xmlns:a="http://schemas.openxmlformats.org/drawingml/2006/main" xmlns:r="http://schemas.openxmlformats.org/officeDocument/2006/relationships" xmlns:p="http://schemas.openxmlformats.org/presentationml/2006/main">
  <p:tag name="TIMING" val="|0.7"/>
</p:tagLst>
</file>

<file path=ppt/tags/tag12.xml><?xml version="1.0" encoding="utf-8"?>
<p:tagLst xmlns:a="http://schemas.openxmlformats.org/drawingml/2006/main" xmlns:r="http://schemas.openxmlformats.org/officeDocument/2006/relationships" xmlns:p="http://schemas.openxmlformats.org/presentationml/2006/main">
  <p:tag name="TIMING" val="|6|3.9|4.7|5.7|1.3|4.3|2.1|30.6|2.8|5.4|7.4|5.6"/>
</p:tagLst>
</file>

<file path=ppt/tags/tag13.xml><?xml version="1.0" encoding="utf-8"?>
<p:tagLst xmlns:a="http://schemas.openxmlformats.org/drawingml/2006/main" xmlns:r="http://schemas.openxmlformats.org/officeDocument/2006/relationships" xmlns:p="http://schemas.openxmlformats.org/presentationml/2006/main">
  <p:tag name="TIMING" val="|1.6|17.1"/>
</p:tagLst>
</file>

<file path=ppt/tags/tag14.xml><?xml version="1.0" encoding="utf-8"?>
<p:tagLst xmlns:a="http://schemas.openxmlformats.org/drawingml/2006/main" xmlns:r="http://schemas.openxmlformats.org/officeDocument/2006/relationships" xmlns:p="http://schemas.openxmlformats.org/presentationml/2006/main">
  <p:tag name="TIMING" val="|2.3|25.6|20.6|1.4|2.7|0.2|8|82|28"/>
</p:tagLst>
</file>

<file path=ppt/tags/tag2.xml><?xml version="1.0" encoding="utf-8"?>
<p:tagLst xmlns:a="http://schemas.openxmlformats.org/drawingml/2006/main" xmlns:r="http://schemas.openxmlformats.org/officeDocument/2006/relationships" xmlns:p="http://schemas.openxmlformats.org/presentationml/2006/main">
  <p:tag name="TIMING" val="|1.2|13|14.6|6.6|3.2|3.5|5.6"/>
</p:tagLst>
</file>

<file path=ppt/tags/tag3.xml><?xml version="1.0" encoding="utf-8"?>
<p:tagLst xmlns:a="http://schemas.openxmlformats.org/drawingml/2006/main" xmlns:r="http://schemas.openxmlformats.org/officeDocument/2006/relationships" xmlns:p="http://schemas.openxmlformats.org/presentationml/2006/main">
  <p:tag name="TIMING" val="|7|8.4"/>
</p:tagLst>
</file>

<file path=ppt/tags/tag4.xml><?xml version="1.0" encoding="utf-8"?>
<p:tagLst xmlns:a="http://schemas.openxmlformats.org/drawingml/2006/main" xmlns:r="http://schemas.openxmlformats.org/officeDocument/2006/relationships" xmlns:p="http://schemas.openxmlformats.org/presentationml/2006/main">
  <p:tag name="TIMING" val="|1.7"/>
</p:tagLst>
</file>

<file path=ppt/tags/tag5.xml><?xml version="1.0" encoding="utf-8"?>
<p:tagLst xmlns:a="http://schemas.openxmlformats.org/drawingml/2006/main" xmlns:r="http://schemas.openxmlformats.org/officeDocument/2006/relationships" xmlns:p="http://schemas.openxmlformats.org/presentationml/2006/main">
  <p:tag name="TIMING" val="|1.6"/>
</p:tagLst>
</file>

<file path=ppt/tags/tag6.xml><?xml version="1.0" encoding="utf-8"?>
<p:tagLst xmlns:a="http://schemas.openxmlformats.org/drawingml/2006/main" xmlns:r="http://schemas.openxmlformats.org/officeDocument/2006/relationships" xmlns:p="http://schemas.openxmlformats.org/presentationml/2006/main">
  <p:tag name="TIMING" val="|0.6"/>
</p:tagLst>
</file>

<file path=ppt/tags/tag7.xml><?xml version="1.0" encoding="utf-8"?>
<p:tagLst xmlns:a="http://schemas.openxmlformats.org/drawingml/2006/main" xmlns:r="http://schemas.openxmlformats.org/officeDocument/2006/relationships" xmlns:p="http://schemas.openxmlformats.org/presentationml/2006/main">
  <p:tag name="TIMING" val="|0.6"/>
</p:tagLst>
</file>

<file path=ppt/tags/tag8.xml><?xml version="1.0" encoding="utf-8"?>
<p:tagLst xmlns:a="http://schemas.openxmlformats.org/drawingml/2006/main" xmlns:r="http://schemas.openxmlformats.org/officeDocument/2006/relationships" xmlns:p="http://schemas.openxmlformats.org/presentationml/2006/main">
  <p:tag name="TIMING" val="|0.6|7.9|5|6.3|8.5"/>
</p:tagLst>
</file>

<file path=ppt/tags/tag9.xml><?xml version="1.0" encoding="utf-8"?>
<p:tagLst xmlns:a="http://schemas.openxmlformats.org/drawingml/2006/main" xmlns:r="http://schemas.openxmlformats.org/officeDocument/2006/relationships" xmlns:p="http://schemas.openxmlformats.org/presentationml/2006/main">
  <p:tag name="TIMING" val="|2.4|4.6|1.2|1.9|1.8|3.8|2|1.6|1.4|1.7|1.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543</TotalTime>
  <Words>2679</Words>
  <Application>Microsoft Office PowerPoint</Application>
  <PresentationFormat>Affichage à l'écran (4:3)</PresentationFormat>
  <Paragraphs>349</Paragraphs>
  <Slides>35</Slides>
  <Notes>35</Notes>
  <HiddenSlides>0</HiddenSlides>
  <MMClips>1</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Débit</vt:lpstr>
      <vt:lpstr>Enquête accidents OVM Juin 2011</vt:lpstr>
      <vt:lpstr>S O M M A I R E</vt:lpstr>
      <vt:lpstr>LES RESULTATS</vt:lpstr>
      <vt:lpstr>LES RESULTATS</vt:lpstr>
      <vt:lpstr>LES RESULTATS</vt:lpstr>
      <vt:lpstr>Les accidentés</vt:lpstr>
      <vt:lpstr>Les accidentés</vt:lpstr>
      <vt:lpstr>Les circonstances</vt:lpstr>
      <vt:lpstr>Les données fédérales</vt:lpstr>
      <vt:lpstr>Les accidents</vt:lpstr>
      <vt:lpstr>Les accidentés</vt:lpstr>
      <vt:lpstr>Les accidents de décompression</vt:lpstr>
      <vt:lpstr>Les accidents de décompression</vt:lpstr>
      <vt:lpstr>Les accidents de décompression</vt:lpstr>
      <vt:lpstr>Les accidents de décompression</vt:lpstr>
      <vt:lpstr>Les accidents de décompression</vt:lpstr>
      <vt:lpstr>Les accidents de décompression</vt:lpstr>
      <vt:lpstr>Les accidents de décompression</vt:lpstr>
      <vt:lpstr>Les accidents de décompression</vt:lpstr>
      <vt:lpstr>Conduite à tenir</vt:lpstr>
      <vt:lpstr>Conduite à tenir</vt:lpstr>
      <vt:lpstr>Les facteurs de risques</vt:lpstr>
      <vt:lpstr>Recommandations</vt:lpstr>
      <vt:lpstr>Recommandations</vt:lpstr>
      <vt:lpstr>Recommandations en cours de formation</vt:lpstr>
      <vt:lpstr>Recommandations en plongée d’exploration</vt:lpstr>
      <vt:lpstr>Cas particuliers</vt:lpstr>
      <vt:lpstr>Le FOP</vt:lpstr>
      <vt:lpstr>Cas particuliers</vt:lpstr>
      <vt:lpstr>ACTUALITES</vt:lpstr>
      <vt:lpstr>ACTUALITES</vt:lpstr>
      <vt:lpstr>ACTUALITES</vt:lpstr>
      <vt:lpstr>CONCLUSIONS</vt:lpstr>
      <vt:lpstr>CONCLUSION</vt:lpstr>
      <vt:lpstr>QUESTIONS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Enquête accident OVM Juin 2011</dc:title>
  <dc:creator>Philippe POULAIN</dc:creator>
  <cp:lastModifiedBy>Philippe POULAIN</cp:lastModifiedBy>
  <cp:revision>113</cp:revision>
  <dcterms:created xsi:type="dcterms:W3CDTF">2011-05-05T13:21:23Z</dcterms:created>
  <dcterms:modified xsi:type="dcterms:W3CDTF">2011-06-23T19:52:16Z</dcterms:modified>
</cp:coreProperties>
</file>